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311" r:id="rId3"/>
    <p:sldId id="312" r:id="rId4"/>
    <p:sldId id="313" r:id="rId5"/>
    <p:sldId id="306" r:id="rId6"/>
    <p:sldId id="307" r:id="rId7"/>
    <p:sldId id="314" r:id="rId8"/>
    <p:sldId id="316" r:id="rId9"/>
    <p:sldId id="317" r:id="rId10"/>
    <p:sldId id="318" r:id="rId11"/>
    <p:sldId id="322" r:id="rId12"/>
    <p:sldId id="325" r:id="rId13"/>
    <p:sldId id="333" r:id="rId14"/>
    <p:sldId id="276" r:id="rId15"/>
  </p:sldIdLst>
  <p:sldSz cx="9144000" cy="6858000" type="screen4x3"/>
  <p:notesSz cx="6858000" cy="99472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A6DDEA"/>
    <a:srgbClr val="7DA0D0"/>
    <a:srgbClr val="FFB461"/>
    <a:srgbClr val="FFC761"/>
    <a:srgbClr val="F8A968"/>
    <a:srgbClr val="FAC090"/>
    <a:srgbClr val="F2A4A7"/>
    <a:srgbClr val="FAB0EC"/>
    <a:srgbClr val="F89AE6"/>
    <a:srgbClr val="F3F76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62" autoAdjust="0"/>
    <p:restoredTop sz="94590" autoAdjust="0"/>
  </p:normalViewPr>
  <p:slideViewPr>
    <p:cSldViewPr>
      <p:cViewPr>
        <p:scale>
          <a:sx n="95" d="100"/>
          <a:sy n="95" d="100"/>
        </p:scale>
        <p:origin x="-438" y="-2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contrasting" dir="t">
                <a:rot lat="0" lon="0" rev="9000000"/>
              </a:lightRig>
            </a:scene3d>
            <a:sp3d>
              <a:bevelT w="393700" h="304800"/>
            </a:sp3d>
          </c:spPr>
          <c:explosion val="21"/>
          <c:dPt>
            <c:idx val="0"/>
            <c:spPr>
              <a:solidFill>
                <a:schemeClr val="accent3">
                  <a:lumMod val="60000"/>
                  <a:lumOff val="40000"/>
                </a:schemeClr>
              </a:solidFill>
              <a:scene3d>
                <a:camera prst="orthographicFront"/>
                <a:lightRig rig="contrasting" dir="t">
                  <a:rot lat="0" lon="0" rev="9000000"/>
                </a:lightRig>
              </a:scene3d>
              <a:sp3d>
                <a:bevelT w="393700" h="304800"/>
              </a:sp3d>
            </c:spPr>
          </c:dPt>
          <c:dPt>
            <c:idx val="1"/>
            <c:spPr>
              <a:solidFill>
                <a:schemeClr val="accent5">
                  <a:lumMod val="60000"/>
                  <a:lumOff val="40000"/>
                </a:schemeClr>
              </a:solidFill>
              <a:scene3d>
                <a:camera prst="orthographicFront"/>
                <a:lightRig rig="contrasting" dir="t">
                  <a:rot lat="0" lon="0" rev="9000000"/>
                </a:lightRig>
              </a:scene3d>
              <a:sp3d>
                <a:bevelT w="393700" h="304800"/>
              </a:sp3d>
            </c:spPr>
          </c:dPt>
          <c:dPt>
            <c:idx val="2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contrasting" dir="t">
                  <a:rot lat="0" lon="0" rev="9000000"/>
                </a:lightRig>
              </a:scene3d>
              <a:sp3d>
                <a:bevelT w="393700" h="304800"/>
              </a:sp3d>
            </c:spPr>
          </c:dPt>
          <c:cat>
            <c:strRef>
              <c:f>Лист1!$A$2:$A$4</c:f>
              <c:strCache>
                <c:ptCount val="3"/>
                <c:pt idx="0">
                  <c:v>Кв. 1</c:v>
                </c:pt>
                <c:pt idx="1">
                  <c:v>Кв. 2</c:v>
                </c:pt>
                <c:pt idx="2">
                  <c:v>Кв. 4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50</c:v>
                </c:pt>
                <c:pt idx="1">
                  <c:v>50</c:v>
                </c:pt>
                <c:pt idx="2">
                  <c:v>50</c:v>
                </c:pt>
              </c:numCache>
            </c:numRef>
          </c:val>
        </c:ser>
        <c:firstSliceAng val="51"/>
        <c:holeSize val="52"/>
      </c:doughnut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hart>
    <c:autoTitleDeleted val="1"/>
    <c:plotArea>
      <c:layout/>
      <c:barChart>
        <c:barDir val="col"/>
        <c:grouping val="percent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45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43</a:t>
                    </a:r>
                    <a:endParaRPr lang="ru-RU" dirty="0" smtClean="0"/>
                  </a:p>
                  <a:p>
                    <a:endParaRPr lang="en-US" dirty="0"/>
                  </a:p>
                </c:rich>
              </c:tx>
              <c:showVal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13</a:t>
                    </a:r>
                    <a:endParaRPr lang="ru-RU" dirty="0" smtClean="0"/>
                  </a:p>
                  <a:p>
                    <a:endParaRPr lang="en-US" dirty="0"/>
                  </a:p>
                </c:rich>
              </c:tx>
              <c:showVal val="1"/>
            </c:dLbl>
            <c:dLbl>
              <c:idx val="3"/>
              <c:layout/>
              <c:tx>
                <c:rich>
                  <a:bodyPr/>
                  <a:lstStyle/>
                  <a:p>
                    <a:endParaRPr lang="ru-RU" dirty="0" smtClean="0"/>
                  </a:p>
                  <a:p>
                    <a:r>
                      <a:rPr lang="ru-RU" dirty="0" smtClean="0"/>
                      <a:t>28</a:t>
                    </a:r>
                  </a:p>
                  <a:p>
                    <a:endParaRPr lang="ru-RU" dirty="0" smtClean="0"/>
                  </a:p>
                  <a:p>
                    <a:endParaRPr lang="en-US" dirty="0"/>
                  </a:p>
                </c:rich>
              </c:tx>
              <c:showVal val="1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61</a:t>
                    </a:r>
                    <a:endParaRPr lang="ru-RU" dirty="0" smtClean="0"/>
                  </a:p>
                  <a:p>
                    <a:endParaRPr lang="en-US" dirty="0"/>
                  </a:p>
                </c:rich>
              </c:tx>
              <c:showVal val="1"/>
            </c:dLbl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2012 год</c:v>
                </c:pt>
                <c:pt idx="1">
                  <c:v>2013 год</c:v>
                </c:pt>
                <c:pt idx="2">
                  <c:v>2014 год</c:v>
                </c:pt>
                <c:pt idx="3">
                  <c:v>2015 год</c:v>
                </c:pt>
                <c:pt idx="4">
                  <c:v>2016 год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51</c:v>
                </c:pt>
                <c:pt idx="1">
                  <c:v>47</c:v>
                </c:pt>
                <c:pt idx="2">
                  <c:v>44</c:v>
                </c:pt>
                <c:pt idx="3">
                  <c:v>33</c:v>
                </c:pt>
                <c:pt idx="4">
                  <c:v>33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dLbls>
            <c:delete val="1"/>
          </c:dLbls>
          <c:cat>
            <c:strRef>
              <c:f>Лист1!$A$2:$A$6</c:f>
              <c:strCache>
                <c:ptCount val="5"/>
                <c:pt idx="0">
                  <c:v>2012 год</c:v>
                </c:pt>
                <c:pt idx="1">
                  <c:v>2013 год</c:v>
                </c:pt>
                <c:pt idx="2">
                  <c:v>2014 год</c:v>
                </c:pt>
                <c:pt idx="3">
                  <c:v>2015 год</c:v>
                </c:pt>
                <c:pt idx="4">
                  <c:v>2016 год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3</c:v>
                </c:pt>
                <c:pt idx="1">
                  <c:v>3</c:v>
                </c:pt>
                <c:pt idx="2">
                  <c:v>3</c:v>
                </c:pt>
                <c:pt idx="3">
                  <c:v>4</c:v>
                </c:pt>
                <c:pt idx="4">
                  <c:v>4</c:v>
                </c:pt>
              </c:numCache>
            </c:numRef>
          </c:val>
        </c:ser>
        <c:dLbls>
          <c:showVal val="1"/>
        </c:dLbls>
        <c:gapWidth val="75"/>
        <c:overlap val="100"/>
        <c:axId val="106729856"/>
        <c:axId val="106731392"/>
      </c:barChart>
      <c:catAx>
        <c:axId val="106729856"/>
        <c:scaling>
          <c:orientation val="minMax"/>
        </c:scaling>
        <c:axPos val="b"/>
        <c:numFmt formatCode="General" sourceLinked="0"/>
        <c:majorTickMark val="none"/>
        <c:tickLblPos val="nextTo"/>
        <c:crossAx val="106731392"/>
        <c:crosses val="autoZero"/>
        <c:auto val="1"/>
        <c:lblAlgn val="ctr"/>
        <c:lblOffset val="100"/>
      </c:catAx>
      <c:valAx>
        <c:axId val="106731392"/>
        <c:scaling>
          <c:orientation val="minMax"/>
        </c:scaling>
        <c:delete val="1"/>
        <c:axPos val="l"/>
        <c:numFmt formatCode="0%" sourceLinked="1"/>
        <c:majorTickMark val="none"/>
        <c:tickLblPos val="nextTo"/>
        <c:crossAx val="106729856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01583D5-2C71-4FC3-AD13-4A2CE9E7A069}" type="doc">
      <dgm:prSet loTypeId="urn:microsoft.com/office/officeart/2005/8/layout/chevron2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EBE3A8E-7DC4-401C-8CCB-17D3F6F1CB23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86BF883-022D-4008-AC0B-9961CC96F011}" type="parTrans" cxnId="{1432BA69-E27E-468E-B397-73EE2AF0DCCC}">
      <dgm:prSet/>
      <dgm:spPr/>
      <dgm:t>
        <a:bodyPr/>
        <a:lstStyle/>
        <a:p>
          <a:endParaRPr lang="ru-RU"/>
        </a:p>
      </dgm:t>
    </dgm:pt>
    <dgm:pt modelId="{A7D2C9E6-5D4A-4E25-BAB1-E2C086A25770}" type="sibTrans" cxnId="{1432BA69-E27E-468E-B397-73EE2AF0DCCC}">
      <dgm:prSet/>
      <dgm:spPr/>
      <dgm:t>
        <a:bodyPr/>
        <a:lstStyle/>
        <a:p>
          <a:endParaRPr lang="ru-RU"/>
        </a:p>
      </dgm:t>
    </dgm:pt>
    <dgm:pt modelId="{D0749F29-0E43-41DF-87C7-2665AAED688B}">
      <dgm:prSet phldrT="[Текст]" custT="1"/>
      <dgm:spPr/>
      <dgm:t>
        <a:bodyPr/>
        <a:lstStyle/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Публичные слушания проекта бюджета </a:t>
          </a:r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МО «Озерский сельсовет» </a:t>
          </a:r>
          <a:r>
            <a:rPr lang="ru-RU" sz="1200" dirty="0" err="1" smtClean="0">
              <a:latin typeface="Times New Roman" pitchFamily="18" charset="0"/>
              <a:cs typeface="Times New Roman" pitchFamily="18" charset="0"/>
            </a:rPr>
            <a:t>Щигровского</a:t>
          </a:r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района  на очередной финансовый год и на плановый период (проходят ежегодно в ноябре)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dgm:t>
    </dgm:pt>
    <dgm:pt modelId="{66B1D1A7-B0D8-40BA-8C16-B4E929A16CE4}" type="parTrans" cxnId="{E7D42586-044A-40DB-8619-FA9317528FF6}">
      <dgm:prSet/>
      <dgm:spPr/>
      <dgm:t>
        <a:bodyPr/>
        <a:lstStyle/>
        <a:p>
          <a:endParaRPr lang="ru-RU"/>
        </a:p>
      </dgm:t>
    </dgm:pt>
    <dgm:pt modelId="{265E8B7A-E50B-4146-B130-FE6591A75B30}" type="sibTrans" cxnId="{E7D42586-044A-40DB-8619-FA9317528FF6}">
      <dgm:prSet/>
      <dgm:spPr/>
      <dgm:t>
        <a:bodyPr/>
        <a:lstStyle/>
        <a:p>
          <a:endParaRPr lang="ru-RU"/>
        </a:p>
      </dgm:t>
    </dgm:pt>
    <dgm:pt modelId="{073F0A14-F148-4DDF-BA54-0110D22E4B4C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FA8C9CA2-F27F-4A4D-8A8E-30BF919F5F66}" type="parTrans" cxnId="{22848C02-7729-4595-B832-9B11C1329665}">
      <dgm:prSet/>
      <dgm:spPr/>
      <dgm:t>
        <a:bodyPr/>
        <a:lstStyle/>
        <a:p>
          <a:endParaRPr lang="ru-RU"/>
        </a:p>
      </dgm:t>
    </dgm:pt>
    <dgm:pt modelId="{AF9E4C43-DD33-4F44-A3B1-8E0D811D61D8}" type="sibTrans" cxnId="{22848C02-7729-4595-B832-9B11C1329665}">
      <dgm:prSet/>
      <dgm:spPr/>
      <dgm:t>
        <a:bodyPr/>
        <a:lstStyle/>
        <a:p>
          <a:endParaRPr lang="ru-RU"/>
        </a:p>
      </dgm:t>
    </dgm:pt>
    <dgm:pt modelId="{A4BF0159-A92C-4E1A-95F4-F49F496B32B8}">
      <dgm:prSet phldrT="[Текст]" custT="1"/>
      <dgm:spPr/>
      <dgm:t>
        <a:bodyPr/>
        <a:lstStyle/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Публичные слушания  проекта  Решения </a:t>
          </a:r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Собрания депутатов  </a:t>
          </a:r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об исполнении  бюджета </a:t>
          </a:r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 МО «Озерский сельсовет» </a:t>
          </a:r>
          <a:r>
            <a:rPr lang="ru-RU" sz="1200" dirty="0" err="1" smtClean="0">
              <a:latin typeface="Times New Roman" pitchFamily="18" charset="0"/>
              <a:cs typeface="Times New Roman" pitchFamily="18" charset="0"/>
            </a:rPr>
            <a:t>Щигровского</a:t>
          </a:r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  </a:t>
          </a:r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района (проходят ежегодно в </a:t>
          </a:r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апреле)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dgm:t>
    </dgm:pt>
    <dgm:pt modelId="{DD7F94AD-A9D0-4C56-9BA6-2D9D65CF5E01}" type="parTrans" cxnId="{39C73F1A-474F-4986-B4C2-A79CE269ED2B}">
      <dgm:prSet/>
      <dgm:spPr/>
      <dgm:t>
        <a:bodyPr/>
        <a:lstStyle/>
        <a:p>
          <a:endParaRPr lang="ru-RU"/>
        </a:p>
      </dgm:t>
    </dgm:pt>
    <dgm:pt modelId="{1E016E47-B79F-4657-8D28-FC3B0B5B740E}" type="sibTrans" cxnId="{39C73F1A-474F-4986-B4C2-A79CE269ED2B}">
      <dgm:prSet/>
      <dgm:spPr/>
      <dgm:t>
        <a:bodyPr/>
        <a:lstStyle/>
        <a:p>
          <a:endParaRPr lang="ru-RU"/>
        </a:p>
      </dgm:t>
    </dgm:pt>
    <dgm:pt modelId="{984811E3-3A71-4135-B6F6-BE83D9DC43AF}" type="pres">
      <dgm:prSet presAssocID="{101583D5-2C71-4FC3-AD13-4A2CE9E7A06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92EAB50-CE00-492C-A352-4BD913E2676E}" type="pres">
      <dgm:prSet presAssocID="{6EBE3A8E-7DC4-401C-8CCB-17D3F6F1CB23}" presName="composite" presStyleCnt="0"/>
      <dgm:spPr/>
    </dgm:pt>
    <dgm:pt modelId="{7B75A694-BAB1-4099-B47F-09E87B48074F}" type="pres">
      <dgm:prSet presAssocID="{6EBE3A8E-7DC4-401C-8CCB-17D3F6F1CB23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4ED3DB-93E4-404C-803F-A18D568AA704}" type="pres">
      <dgm:prSet presAssocID="{6EBE3A8E-7DC4-401C-8CCB-17D3F6F1CB23}" presName="descendantText" presStyleLbl="alignAcc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BFF0C5-5C07-4C4B-886F-8849815FAB1A}" type="pres">
      <dgm:prSet presAssocID="{A7D2C9E6-5D4A-4E25-BAB1-E2C086A25770}" presName="sp" presStyleCnt="0"/>
      <dgm:spPr/>
    </dgm:pt>
    <dgm:pt modelId="{08C3C820-5E5F-47CF-9811-F39B9DAEB5AD}" type="pres">
      <dgm:prSet presAssocID="{073F0A14-F148-4DDF-BA54-0110D22E4B4C}" presName="composite" presStyleCnt="0"/>
      <dgm:spPr/>
    </dgm:pt>
    <dgm:pt modelId="{7BB7958F-2FB5-4677-9831-A28968175930}" type="pres">
      <dgm:prSet presAssocID="{073F0A14-F148-4DDF-BA54-0110D22E4B4C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BFDA2D-0B85-463D-BBB3-4CA6B9FD160B}" type="pres">
      <dgm:prSet presAssocID="{073F0A14-F148-4DDF-BA54-0110D22E4B4C}" presName="descendantText" presStyleLbl="alignAcc1" presStyleIdx="1" presStyleCnt="2" custScaleY="1201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6A44808-F8C5-4CC7-BBF4-B750128366FD}" type="presOf" srcId="{073F0A14-F148-4DDF-BA54-0110D22E4B4C}" destId="{7BB7958F-2FB5-4677-9831-A28968175930}" srcOrd="0" destOrd="0" presId="urn:microsoft.com/office/officeart/2005/8/layout/chevron2"/>
    <dgm:cxn modelId="{39C73F1A-474F-4986-B4C2-A79CE269ED2B}" srcId="{073F0A14-F148-4DDF-BA54-0110D22E4B4C}" destId="{A4BF0159-A92C-4E1A-95F4-F49F496B32B8}" srcOrd="0" destOrd="0" parTransId="{DD7F94AD-A9D0-4C56-9BA6-2D9D65CF5E01}" sibTransId="{1E016E47-B79F-4657-8D28-FC3B0B5B740E}"/>
    <dgm:cxn modelId="{549095A3-CEEF-456D-AF3E-4CAEB64D53B4}" type="presOf" srcId="{6EBE3A8E-7DC4-401C-8CCB-17D3F6F1CB23}" destId="{7B75A694-BAB1-4099-B47F-09E87B48074F}" srcOrd="0" destOrd="0" presId="urn:microsoft.com/office/officeart/2005/8/layout/chevron2"/>
    <dgm:cxn modelId="{E7CEC62D-171B-450F-939E-7E17E43099D1}" type="presOf" srcId="{101583D5-2C71-4FC3-AD13-4A2CE9E7A069}" destId="{984811E3-3A71-4135-B6F6-BE83D9DC43AF}" srcOrd="0" destOrd="0" presId="urn:microsoft.com/office/officeart/2005/8/layout/chevron2"/>
    <dgm:cxn modelId="{E7D42586-044A-40DB-8619-FA9317528FF6}" srcId="{6EBE3A8E-7DC4-401C-8CCB-17D3F6F1CB23}" destId="{D0749F29-0E43-41DF-87C7-2665AAED688B}" srcOrd="0" destOrd="0" parTransId="{66B1D1A7-B0D8-40BA-8C16-B4E929A16CE4}" sibTransId="{265E8B7A-E50B-4146-B130-FE6591A75B30}"/>
    <dgm:cxn modelId="{1432BA69-E27E-468E-B397-73EE2AF0DCCC}" srcId="{101583D5-2C71-4FC3-AD13-4A2CE9E7A069}" destId="{6EBE3A8E-7DC4-401C-8CCB-17D3F6F1CB23}" srcOrd="0" destOrd="0" parTransId="{186BF883-022D-4008-AC0B-9961CC96F011}" sibTransId="{A7D2C9E6-5D4A-4E25-BAB1-E2C086A25770}"/>
    <dgm:cxn modelId="{906A50B6-104D-4465-B61F-BFD611004AB2}" type="presOf" srcId="{A4BF0159-A92C-4E1A-95F4-F49F496B32B8}" destId="{AEBFDA2D-0B85-463D-BBB3-4CA6B9FD160B}" srcOrd="0" destOrd="0" presId="urn:microsoft.com/office/officeart/2005/8/layout/chevron2"/>
    <dgm:cxn modelId="{22848C02-7729-4595-B832-9B11C1329665}" srcId="{101583D5-2C71-4FC3-AD13-4A2CE9E7A069}" destId="{073F0A14-F148-4DDF-BA54-0110D22E4B4C}" srcOrd="1" destOrd="0" parTransId="{FA8C9CA2-F27F-4A4D-8A8E-30BF919F5F66}" sibTransId="{AF9E4C43-DD33-4F44-A3B1-8E0D811D61D8}"/>
    <dgm:cxn modelId="{8ECD1E5F-A781-45EE-BD0D-47E5F3864762}" type="presOf" srcId="{D0749F29-0E43-41DF-87C7-2665AAED688B}" destId="{7A4ED3DB-93E4-404C-803F-A18D568AA704}" srcOrd="0" destOrd="0" presId="urn:microsoft.com/office/officeart/2005/8/layout/chevron2"/>
    <dgm:cxn modelId="{4FBD7CD0-FC60-48A2-B009-8F2E376DE4EC}" type="presParOf" srcId="{984811E3-3A71-4135-B6F6-BE83D9DC43AF}" destId="{292EAB50-CE00-492C-A352-4BD913E2676E}" srcOrd="0" destOrd="0" presId="urn:microsoft.com/office/officeart/2005/8/layout/chevron2"/>
    <dgm:cxn modelId="{7184C03E-42A3-41D4-9933-8574CADE42B4}" type="presParOf" srcId="{292EAB50-CE00-492C-A352-4BD913E2676E}" destId="{7B75A694-BAB1-4099-B47F-09E87B48074F}" srcOrd="0" destOrd="0" presId="urn:microsoft.com/office/officeart/2005/8/layout/chevron2"/>
    <dgm:cxn modelId="{D5DDABD0-B128-42A7-B455-AC315535CFC9}" type="presParOf" srcId="{292EAB50-CE00-492C-A352-4BD913E2676E}" destId="{7A4ED3DB-93E4-404C-803F-A18D568AA704}" srcOrd="1" destOrd="0" presId="urn:microsoft.com/office/officeart/2005/8/layout/chevron2"/>
    <dgm:cxn modelId="{98E8A174-B06F-4BB6-8CF7-37C46270DBA7}" type="presParOf" srcId="{984811E3-3A71-4135-B6F6-BE83D9DC43AF}" destId="{E7BFF0C5-5C07-4C4B-886F-8849815FAB1A}" srcOrd="1" destOrd="0" presId="urn:microsoft.com/office/officeart/2005/8/layout/chevron2"/>
    <dgm:cxn modelId="{8FBE241C-1174-491F-B258-EE27F40EC1AF}" type="presParOf" srcId="{984811E3-3A71-4135-B6F6-BE83D9DC43AF}" destId="{08C3C820-5E5F-47CF-9811-F39B9DAEB5AD}" srcOrd="2" destOrd="0" presId="urn:microsoft.com/office/officeart/2005/8/layout/chevron2"/>
    <dgm:cxn modelId="{830E5E0E-B3D7-429C-953C-DED933F9FC6D}" type="presParOf" srcId="{08C3C820-5E5F-47CF-9811-F39B9DAEB5AD}" destId="{7BB7958F-2FB5-4677-9831-A28968175930}" srcOrd="0" destOrd="0" presId="urn:microsoft.com/office/officeart/2005/8/layout/chevron2"/>
    <dgm:cxn modelId="{85406613-67F8-4CB3-9725-B98271977E10}" type="presParOf" srcId="{08C3C820-5E5F-47CF-9811-F39B9DAEB5AD}" destId="{AEBFDA2D-0B85-463D-BBB3-4CA6B9FD160B}" srcOrd="1" destOrd="0" presId="urn:microsoft.com/office/officeart/2005/8/layout/chevron2"/>
  </dgm:cxnLst>
  <dgm:bg/>
  <dgm:whole/>
  <dgm:extLst>
    <a:ext uri="http://schemas.microsoft.com/office/drawing/2008/diagram">
      <dsp:dataModelExt xmlns=""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75A694-BAB1-4099-B47F-09E87B48074F}">
      <dsp:nvSpPr>
        <dsp:cNvPr id="0" name=""/>
        <dsp:cNvSpPr/>
      </dsp:nvSpPr>
      <dsp:spPr>
        <a:xfrm rot="5400000">
          <a:off x="-254418" y="263171"/>
          <a:ext cx="1696125" cy="1187288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</a:t>
          </a:r>
          <a:endParaRPr lang="ru-RU" sz="35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 rot="-5400000">
        <a:off x="1" y="602396"/>
        <a:ext cx="1187288" cy="508837"/>
      </dsp:txXfrm>
    </dsp:sp>
    <dsp:sp modelId="{7A4ED3DB-93E4-404C-803F-A18D568AA704}">
      <dsp:nvSpPr>
        <dsp:cNvPr id="0" name=""/>
        <dsp:cNvSpPr/>
      </dsp:nvSpPr>
      <dsp:spPr>
        <a:xfrm rot="5400000">
          <a:off x="2058627" y="-862586"/>
          <a:ext cx="1102481" cy="284515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Публичные слушания проекта бюджета Щигровского района  на очередной финансовый год и на плановый период (проходят ежегодно в ноябре)</a:t>
          </a:r>
          <a:endParaRPr lang="ru-RU" sz="12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1187289" y="62571"/>
        <a:ext cx="2791340" cy="994843"/>
      </dsp:txXfrm>
    </dsp:sp>
    <dsp:sp modelId="{7BB7958F-2FB5-4677-9831-A28968175930}">
      <dsp:nvSpPr>
        <dsp:cNvPr id="0" name=""/>
        <dsp:cNvSpPr/>
      </dsp:nvSpPr>
      <dsp:spPr>
        <a:xfrm rot="5400000">
          <a:off x="-254418" y="1789900"/>
          <a:ext cx="1696125" cy="1187288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</a:t>
          </a:r>
          <a:endParaRPr lang="ru-RU" sz="35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 rot="-5400000">
        <a:off x="1" y="2129125"/>
        <a:ext cx="1187288" cy="508837"/>
      </dsp:txXfrm>
    </dsp:sp>
    <dsp:sp modelId="{AEBFDA2D-0B85-463D-BBB3-4CA6B9FD160B}">
      <dsp:nvSpPr>
        <dsp:cNvPr id="0" name=""/>
        <dsp:cNvSpPr/>
      </dsp:nvSpPr>
      <dsp:spPr>
        <a:xfrm rot="5400000">
          <a:off x="1947629" y="664142"/>
          <a:ext cx="1324477" cy="284515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Публичные слушания  проекта  Решения Представительного собрания  об исполнении  бюджета Щигровского  района (проходят ежегодно в апреле)</a:t>
          </a:r>
          <a:endParaRPr lang="ru-RU" sz="12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1187288" y="1489139"/>
        <a:ext cx="2780503" cy="11951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879" tIns="45939" rIns="91879" bIns="45939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4" y="0"/>
            <a:ext cx="2971800" cy="497364"/>
          </a:xfrm>
          <a:prstGeom prst="rect">
            <a:avLst/>
          </a:prstGeom>
        </p:spPr>
        <p:txBody>
          <a:bodyPr vert="horz" lIns="91879" tIns="45939" rIns="91879" bIns="45939" rtlCol="0"/>
          <a:lstStyle>
            <a:lvl1pPr algn="r">
              <a:defRPr sz="1200"/>
            </a:lvl1pPr>
          </a:lstStyle>
          <a:p>
            <a:fld id="{FE83925E-3E3D-4AE9-8EBE-696B88630891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1388" y="746125"/>
            <a:ext cx="4975225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79" tIns="45939" rIns="91879" bIns="45939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1" y="4724956"/>
            <a:ext cx="5486400" cy="4476274"/>
          </a:xfrm>
          <a:prstGeom prst="rect">
            <a:avLst/>
          </a:prstGeom>
        </p:spPr>
        <p:txBody>
          <a:bodyPr vert="horz" lIns="91879" tIns="45939" rIns="91879" bIns="45939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184"/>
            <a:ext cx="2971800" cy="497364"/>
          </a:xfrm>
          <a:prstGeom prst="rect">
            <a:avLst/>
          </a:prstGeom>
        </p:spPr>
        <p:txBody>
          <a:bodyPr vert="horz" lIns="91879" tIns="45939" rIns="91879" bIns="45939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4" y="9448184"/>
            <a:ext cx="2971800" cy="497364"/>
          </a:xfrm>
          <a:prstGeom prst="rect">
            <a:avLst/>
          </a:prstGeom>
        </p:spPr>
        <p:txBody>
          <a:bodyPr vert="horz" lIns="91879" tIns="45939" rIns="91879" bIns="45939" rtlCol="0" anchor="b"/>
          <a:lstStyle>
            <a:lvl1pPr algn="r">
              <a:defRPr sz="1200"/>
            </a:lvl1pPr>
          </a:lstStyle>
          <a:p>
            <a:fld id="{4241792F-B3F7-433D-A859-B64516CD77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469747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41792F-B3F7-433D-A859-B64516CD77B9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207729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9CC9B0C-DC1C-4F23-BE8C-2A24180F3FDC}" type="slidenum">
              <a:rPr lang="ru-RU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684524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9CC9B0C-DC1C-4F23-BE8C-2A24180F3FDC}" type="slidenum">
              <a:rPr lang="ru-RU">
                <a:solidFill>
                  <a:prstClr val="black"/>
                </a:solidFill>
              </a:rPr>
              <a:pPr/>
              <a:t>7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787326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41792F-B3F7-433D-A859-B64516CD77B9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076886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 bwMode="gray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black">
          <a:xfrm>
            <a:off x="1371600" y="4724400"/>
            <a:ext cx="7239000" cy="1066800"/>
          </a:xfrm>
          <a:effectLst>
            <a:outerShdw dist="28398" dir="1593903" algn="ctr" rotWithShape="0">
              <a:schemeClr val="bg1"/>
            </a:outerShdw>
          </a:effectLst>
        </p:spPr>
        <p:txBody>
          <a:bodyPr/>
          <a:lstStyle>
            <a:lvl1pPr algn="r">
              <a:defRPr sz="4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457200" y="6553200"/>
            <a:ext cx="2133600" cy="168275"/>
          </a:xfrm>
        </p:spPr>
        <p:txBody>
          <a:bodyPr/>
          <a:lstStyle>
            <a:lvl1pPr>
              <a:defRPr sz="14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3124200" y="6553200"/>
            <a:ext cx="2895600" cy="168275"/>
          </a:xfrm>
        </p:spPr>
        <p:txBody>
          <a:bodyPr/>
          <a:lstStyle>
            <a:lvl1pPr algn="ctr">
              <a:defRPr sz="14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6553200" y="6553200"/>
            <a:ext cx="2133600" cy="168275"/>
          </a:xfrm>
        </p:spPr>
        <p:txBody>
          <a:bodyPr/>
          <a:lstStyle>
            <a:lvl1pPr algn="r">
              <a:defRPr sz="1400"/>
            </a:lvl1pPr>
          </a:lstStyle>
          <a:p>
            <a:fld id="{07BF808A-C57B-42E3-B615-E0B71038739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1371600" y="5791200"/>
            <a:ext cx="7239000" cy="3810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2400" b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120" name="Text Box 48"/>
          <p:cNvSpPr txBox="1">
            <a:spLocks noChangeArrowheads="1"/>
          </p:cNvSpPr>
          <p:nvPr/>
        </p:nvSpPr>
        <p:spPr bwMode="gray">
          <a:xfrm>
            <a:off x="7696200" y="228600"/>
            <a:ext cx="13843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b="1" i="1">
                <a:solidFill>
                  <a:schemeClr val="bg1"/>
                </a:solidFill>
              </a:rPr>
              <a:t>LOGO</a:t>
            </a:r>
          </a:p>
        </p:txBody>
      </p:sp>
      <p:sp>
        <p:nvSpPr>
          <p:cNvPr id="3121" name="Text Box 49"/>
          <p:cNvSpPr txBox="1">
            <a:spLocks noChangeArrowheads="1"/>
          </p:cNvSpPr>
          <p:nvPr/>
        </p:nvSpPr>
        <p:spPr bwMode="gray">
          <a:xfrm>
            <a:off x="5562600" y="334963"/>
            <a:ext cx="22098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US" sz="1200">
                <a:solidFill>
                  <a:schemeClr val="bg1"/>
                </a:solidFill>
              </a:rPr>
              <a:t>www.themegallery.com 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www.thmemgallery.com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314426-608E-4323-B2D7-7D9070ECF5E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09538"/>
            <a:ext cx="2057400" cy="61293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09538"/>
            <a:ext cx="6019800" cy="61293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www.thmemgallery.com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45CF16-9ED3-4754-9676-393E3391EBF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5000" y="109538"/>
            <a:ext cx="6553200" cy="5635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990600"/>
            <a:ext cx="8229600" cy="5248275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52400" y="6461125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www.thmemgallery.com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5862638" y="6461125"/>
            <a:ext cx="2895600" cy="32067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3429000" y="6477000"/>
            <a:ext cx="2133600" cy="241300"/>
          </a:xfrm>
        </p:spPr>
        <p:txBody>
          <a:bodyPr/>
          <a:lstStyle>
            <a:lvl1pPr>
              <a:defRPr/>
            </a:lvl1pPr>
          </a:lstStyle>
          <a:p>
            <a:fld id="{3DA7FD92-5D21-4D95-A981-11AA095264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66A0B3-EF15-44D6-8868-F3A2BAC3644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www.thmemgallery.com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9100E5-4497-4462-9AEE-8975AD8F51B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www.thmemgallery.com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F604DA-8557-4324-B24D-509F6C6AA7F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www.thmemgallery.com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F33BA0-085F-42C5-9EB1-82EF0A79980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www.thmemgallery.com</a:t>
            </a: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893712-CFB2-4008-8540-BF4DE200CF5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www.thmemgallery.com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E6FEEC-D25B-4CFC-BAB2-108C9208237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www.thmemgallery.com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3FB997-E114-4BF5-878E-BD798F633AE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www.thmemgallery.com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2432EF-E968-4CD1-A327-E49AB9F67CD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www.thmemgallery.com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B02DE4-981C-4604-A4C7-A4B5BCCEBD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vmlDrawing" Target="../drawings/vmlDrawing1.v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75" name="Object 51"/>
          <p:cNvGraphicFramePr>
            <a:graphicFrameLocks noChangeAspect="1"/>
          </p:cNvGraphicFramePr>
          <p:nvPr/>
        </p:nvGraphicFramePr>
        <p:xfrm>
          <a:off x="0" y="0"/>
          <a:ext cx="9144000" cy="838200"/>
        </p:xfrm>
        <a:graphic>
          <a:graphicData uri="http://schemas.openxmlformats.org/presentationml/2006/ole">
            <p:oleObj spid="_x0000_s1314" name="Image" r:id="rId16" imgW="13003175" imgH="1523272" progId="">
              <p:embed/>
            </p:oleObj>
          </a:graphicData>
        </a:graphic>
      </p:graphicFrame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6461125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r>
              <a:rPr lang="en-US"/>
              <a:t>www.thmemgallery.com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862638" y="6461125"/>
            <a:ext cx="2895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</a:defRPr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1905000" y="109538"/>
            <a:ext cx="65532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90600"/>
            <a:ext cx="8229600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429000" y="6477000"/>
            <a:ext cx="21336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</a:defRPr>
            </a:lvl1pPr>
          </a:lstStyle>
          <a:p>
            <a:fld id="{27FB1526-A993-452A-8E3A-C799DA763AA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76" name="Rectangle 52"/>
          <p:cNvSpPr>
            <a:spLocks noChangeArrowheads="1"/>
          </p:cNvSpPr>
          <p:nvPr/>
        </p:nvSpPr>
        <p:spPr bwMode="gray">
          <a:xfrm>
            <a:off x="0" y="6781800"/>
            <a:ext cx="9144000" cy="762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077" name="Picture 53" descr="@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371600" y="152400"/>
            <a:ext cx="533400" cy="5334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800" b="1">
          <a:solidFill>
            <a:schemeClr val="accent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7.jpeg"/><Relationship Id="rId7" Type="http://schemas.openxmlformats.org/officeDocument/2006/relationships/diagramColors" Target="../diagrams/colors1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Relationship Id="rId9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9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1.jpeg"/><Relationship Id="rId5" Type="http://schemas.openxmlformats.org/officeDocument/2006/relationships/image" Target="../media/image16.jpeg"/><Relationship Id="rId10" Type="http://schemas.openxmlformats.org/officeDocument/2006/relationships/image" Target="../media/image8.jpeg"/><Relationship Id="rId4" Type="http://schemas.openxmlformats.org/officeDocument/2006/relationships/image" Target="../media/image10.jpeg"/><Relationship Id="rId9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1187624" y="4750668"/>
            <a:ext cx="7422976" cy="1066800"/>
          </a:xfrm>
        </p:spPr>
        <p:txBody>
          <a:bodyPr/>
          <a:lstStyle/>
          <a:p>
            <a:r>
              <a:rPr lang="ru-RU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БЮДЖЕТ ДЛЯ ГРАЖДАН</a:t>
            </a:r>
            <a:endParaRPr lang="en-US" dirty="0">
              <a:solidFill>
                <a:schemeClr val="accent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323"/>
            <a:ext cx="9144000" cy="471108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116631"/>
            <a:ext cx="2902446" cy="2983823"/>
          </a:xfrm>
          <a:prstGeom prst="rect">
            <a:avLst/>
          </a:prstGeom>
        </p:spPr>
      </p:pic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ozorsk</a:t>
            </a:r>
            <a:r>
              <a:rPr lang="ru-RU" dirty="0" smtClean="0"/>
              <a:t>.</a:t>
            </a:r>
            <a:r>
              <a:rPr lang="en-US" dirty="0" err="1" smtClean="0"/>
              <a:t>rkursk</a:t>
            </a:r>
            <a:r>
              <a:rPr lang="ru-RU" dirty="0" smtClean="0"/>
              <a:t>.</a:t>
            </a:r>
            <a:r>
              <a:rPr lang="en-US" dirty="0" err="1" smtClean="0"/>
              <a:t>ru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>
          <a:xfrm>
            <a:off x="1904999" y="109538"/>
            <a:ext cx="7160021" cy="563562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Перечень муниципальных программ</a:t>
            </a:r>
            <a:endParaRPr lang="en-US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3"/>
          <p:cNvSpPr txBox="1">
            <a:spLocks noChangeArrowheads="1"/>
          </p:cNvSpPr>
          <p:nvPr/>
        </p:nvSpPr>
        <p:spPr bwMode="auto">
          <a:xfrm>
            <a:off x="8028384" y="476672"/>
            <a:ext cx="10366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тыс.рублей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397019823"/>
              </p:ext>
            </p:extLst>
          </p:nvPr>
        </p:nvGraphicFramePr>
        <p:xfrm>
          <a:off x="395536" y="1124745"/>
          <a:ext cx="8424936" cy="2644275"/>
        </p:xfrm>
        <a:graphic>
          <a:graphicData uri="http://schemas.openxmlformats.org/drawingml/2006/table">
            <a:tbl>
              <a:tblPr/>
              <a:tblGrid>
                <a:gridCol w="3859242"/>
                <a:gridCol w="1986138"/>
                <a:gridCol w="859852"/>
                <a:gridCol w="859852"/>
                <a:gridCol w="859852"/>
              </a:tblGrid>
              <a:tr h="82340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целевой программы</a:t>
                      </a:r>
                    </a:p>
                  </a:txBody>
                  <a:tcPr marL="8210" marR="8210" marT="82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Главные распорядители бюджетных средств (ГРБС) -координатор</a:t>
                      </a:r>
                    </a:p>
                  </a:txBody>
                  <a:tcPr marL="8210" marR="8210" marT="82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2015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210" marR="8210" marT="82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2016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210" marR="8210" marT="82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2017</a:t>
                      </a:r>
                    </a:p>
                  </a:txBody>
                  <a:tcPr marL="8210" marR="8210" marT="82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</a:tr>
              <a:tr h="17436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8210" marR="8210" marT="82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8210" marR="8210" marT="82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8210" marR="8210" marT="82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8210" marR="8210" marT="82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8210" marR="8210" marT="82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</a:tr>
              <a:tr h="298365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1100" b="1" i="1" u="none" strike="noStrike" dirty="0">
                          <a:solidFill>
                            <a:srgbClr val="7030A0"/>
                          </a:solidFill>
                          <a:latin typeface="Times New Roman"/>
                        </a:rPr>
                        <a:t>По направлению: </a:t>
                      </a:r>
                      <a:r>
                        <a:rPr lang="ru-RU" sz="1100" b="1" i="1" u="none" strike="noStrike" dirty="0" smtClean="0">
                          <a:solidFill>
                            <a:srgbClr val="7030A0"/>
                          </a:solidFill>
                          <a:latin typeface="Times New Roman"/>
                        </a:rPr>
                        <a:t>социальная поддержка</a:t>
                      </a:r>
                      <a:endParaRPr lang="ru-RU" sz="1100" b="1" i="1" u="none" strike="noStrike" dirty="0">
                        <a:solidFill>
                          <a:srgbClr val="7030A0"/>
                        </a:solidFill>
                        <a:latin typeface="Times New Roman"/>
                      </a:endParaRPr>
                    </a:p>
                  </a:txBody>
                  <a:tcPr marL="8210" marR="8210" marT="82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DDE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0006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D0D0D"/>
                          </a:solidFill>
                          <a:latin typeface="Times New Roman"/>
                        </a:rPr>
                        <a:t>Муниципальная программа «Социальная поддержка граждан </a:t>
                      </a:r>
                      <a:r>
                        <a:rPr lang="ru-RU" sz="1000" b="0" i="0" u="none" strike="noStrike" dirty="0" smtClean="0">
                          <a:solidFill>
                            <a:srgbClr val="0D0D0D"/>
                          </a:solidFill>
                          <a:latin typeface="Times New Roman"/>
                        </a:rPr>
                        <a:t>Озерского сельсовета </a:t>
                      </a:r>
                      <a:r>
                        <a:rPr lang="ru-RU" sz="1000" b="0" i="0" u="none" strike="noStrike" dirty="0" err="1" smtClean="0">
                          <a:solidFill>
                            <a:srgbClr val="0D0D0D"/>
                          </a:solidFill>
                          <a:latin typeface="Times New Roman"/>
                        </a:rPr>
                        <a:t>Щигровского</a:t>
                      </a:r>
                      <a:r>
                        <a:rPr lang="ru-RU" sz="1000" b="0" i="0" u="none" strike="noStrike" dirty="0" smtClean="0">
                          <a:solidFill>
                            <a:srgbClr val="0D0D0D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000" b="0" i="0" u="none" strike="noStrike" dirty="0" smtClean="0">
                          <a:solidFill>
                            <a:srgbClr val="0D0D0D"/>
                          </a:solidFill>
                          <a:latin typeface="Times New Roman"/>
                        </a:rPr>
                        <a:t>района Курской области на </a:t>
                      </a:r>
                      <a:r>
                        <a:rPr lang="ru-RU" sz="1000" b="0" i="0" u="none" strike="noStrike" dirty="0" smtClean="0">
                          <a:solidFill>
                            <a:srgbClr val="0D0D0D"/>
                          </a:solidFill>
                          <a:latin typeface="Times New Roman"/>
                        </a:rPr>
                        <a:t>2015-2020 </a:t>
                      </a:r>
                      <a:r>
                        <a:rPr lang="ru-RU" sz="1000" b="0" i="0" u="none" strike="noStrike" dirty="0" smtClean="0">
                          <a:solidFill>
                            <a:srgbClr val="0D0D0D"/>
                          </a:solidFill>
                          <a:latin typeface="Times New Roman"/>
                        </a:rPr>
                        <a:t>годы» </a:t>
                      </a:r>
                    </a:p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D0D0D"/>
                          </a:solidFill>
                          <a:latin typeface="Times New Roman"/>
                        </a:rPr>
                        <a:t> </a:t>
                      </a:r>
                      <a:endParaRPr lang="ru-RU" sz="1000" b="0" i="0" u="none" strike="noStrike" dirty="0">
                        <a:solidFill>
                          <a:srgbClr val="0D0D0D"/>
                        </a:solidFill>
                        <a:latin typeface="Times New Roman"/>
                      </a:endParaRPr>
                    </a:p>
                  </a:txBody>
                  <a:tcPr marL="8210" marR="8210" marT="82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D0D0D"/>
                          </a:solidFill>
                          <a:latin typeface="Times New Roman"/>
                        </a:rPr>
                        <a:t>Администрация  Озерского сельсовета </a:t>
                      </a:r>
                      <a:r>
                        <a:rPr lang="ru-RU" sz="1000" b="0" i="0" u="none" strike="noStrike" dirty="0" err="1" smtClean="0">
                          <a:solidFill>
                            <a:srgbClr val="0D0D0D"/>
                          </a:solidFill>
                          <a:latin typeface="Times New Roman"/>
                        </a:rPr>
                        <a:t>Щигровского</a:t>
                      </a:r>
                      <a:r>
                        <a:rPr lang="ru-RU" sz="1000" b="0" i="0" u="none" strike="noStrike" dirty="0" smtClean="0">
                          <a:solidFill>
                            <a:srgbClr val="0D0D0D"/>
                          </a:solidFill>
                          <a:latin typeface="Times New Roman"/>
                        </a:rPr>
                        <a:t> района </a:t>
                      </a:r>
                      <a:endParaRPr lang="ru-RU" sz="1000" b="0" i="0" u="none" strike="noStrike" dirty="0">
                        <a:solidFill>
                          <a:srgbClr val="0D0D0D"/>
                        </a:solidFill>
                        <a:latin typeface="Times New Roman"/>
                      </a:endParaRPr>
                    </a:p>
                  </a:txBody>
                  <a:tcPr marL="8210" marR="8210" marT="82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30,0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210" marR="8210" marT="82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210" marR="8210" marT="82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15,0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210" marR="8210" marT="82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D0D0D"/>
                          </a:solidFill>
                          <a:latin typeface="Times New Roman"/>
                        </a:rPr>
                        <a:t>Подпрограмма «Развитие мер социальной поддержки отдельных категорий граждан» муниципальной программы</a:t>
                      </a:r>
                      <a:r>
                        <a:rPr lang="ru-RU" sz="1000" b="0" i="0" u="none" strike="noStrike" baseline="0" dirty="0" smtClean="0">
                          <a:solidFill>
                            <a:srgbClr val="0D0D0D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000" b="0" i="0" u="none" strike="noStrike" dirty="0" smtClean="0">
                          <a:solidFill>
                            <a:srgbClr val="0D0D0D"/>
                          </a:solidFill>
                          <a:latin typeface="Times New Roman"/>
                        </a:rPr>
                        <a:t>«Социальная поддержка граждан»</a:t>
                      </a:r>
                      <a:endParaRPr lang="ru-RU" sz="1000" b="0" i="0" u="none" strike="noStrike" dirty="0">
                        <a:solidFill>
                          <a:srgbClr val="0D0D0D"/>
                        </a:solidFill>
                        <a:latin typeface="Times New Roman"/>
                      </a:endParaRPr>
                    </a:p>
                  </a:txBody>
                  <a:tcPr marL="8210" marR="8210" marT="82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D0D0D"/>
                          </a:solidFill>
                          <a:latin typeface="Times New Roman"/>
                        </a:rPr>
                        <a:t>Администрация  Озерского сельсовета </a:t>
                      </a:r>
                      <a:r>
                        <a:rPr lang="ru-RU" sz="1000" b="0" i="0" u="none" strike="noStrike" dirty="0" err="1" smtClean="0">
                          <a:solidFill>
                            <a:srgbClr val="0D0D0D"/>
                          </a:solidFill>
                          <a:latin typeface="Times New Roman"/>
                        </a:rPr>
                        <a:t>Щигровского</a:t>
                      </a:r>
                      <a:r>
                        <a:rPr lang="ru-RU" sz="1000" b="0" i="0" u="none" strike="noStrike" dirty="0" smtClean="0">
                          <a:solidFill>
                            <a:srgbClr val="0D0D0D"/>
                          </a:solidFill>
                          <a:latin typeface="Times New Roman"/>
                        </a:rPr>
                        <a:t> района </a:t>
                      </a:r>
                    </a:p>
                    <a:p>
                      <a:pPr algn="ctr" fontAlgn="ctr"/>
                      <a:endParaRPr lang="ru-RU" sz="1000" b="0" i="0" u="none" strike="noStrike" dirty="0">
                        <a:solidFill>
                          <a:srgbClr val="0D0D0D"/>
                        </a:solidFill>
                        <a:latin typeface="Times New Roman"/>
                      </a:endParaRPr>
                    </a:p>
                  </a:txBody>
                  <a:tcPr marL="8210" marR="8210" marT="82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30,0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210" marR="8210" marT="82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210" marR="8210" marT="82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15,0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210" marR="8210" marT="82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388781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>
          <a:xfrm>
            <a:off x="1904999" y="109538"/>
            <a:ext cx="7160021" cy="563562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Перечень муниципальных программ</a:t>
            </a:r>
            <a:endParaRPr lang="en-US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3"/>
          <p:cNvSpPr txBox="1">
            <a:spLocks noChangeArrowheads="1"/>
          </p:cNvSpPr>
          <p:nvPr/>
        </p:nvSpPr>
        <p:spPr bwMode="auto">
          <a:xfrm>
            <a:off x="8028384" y="476672"/>
            <a:ext cx="10366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тыс.рублей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559988757"/>
              </p:ext>
            </p:extLst>
          </p:nvPr>
        </p:nvGraphicFramePr>
        <p:xfrm>
          <a:off x="467544" y="1124744"/>
          <a:ext cx="8352928" cy="2963834"/>
        </p:xfrm>
        <a:graphic>
          <a:graphicData uri="http://schemas.openxmlformats.org/drawingml/2006/table">
            <a:tbl>
              <a:tblPr/>
              <a:tblGrid>
                <a:gridCol w="3826257"/>
                <a:gridCol w="1969162"/>
                <a:gridCol w="852503"/>
                <a:gridCol w="852503"/>
                <a:gridCol w="852503"/>
              </a:tblGrid>
              <a:tr h="82414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целевой программы</a:t>
                      </a:r>
                    </a:p>
                  </a:txBody>
                  <a:tcPr marL="7296" marR="7296" marT="72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Главные распорядители бюджетных средств (ГРБС) -координатор</a:t>
                      </a:r>
                    </a:p>
                  </a:txBody>
                  <a:tcPr marL="7296" marR="7296" marT="72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2015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96" marR="7296" marT="72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2016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96" marR="7296" marT="72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2016</a:t>
                      </a:r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</a:p>
                  </a:txBody>
                  <a:tcPr marL="7296" marR="7296" marT="72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</a:tr>
              <a:tr h="1745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7296" marR="7296" marT="72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7296" marR="7296" marT="72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7296" marR="7296" marT="72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7296" marR="7296" marT="72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7296" marR="7296" marT="72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</a:tr>
              <a:tr h="29747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1100" b="1" i="1" u="none" strike="noStrike" dirty="0">
                          <a:solidFill>
                            <a:srgbClr val="17375D"/>
                          </a:solidFill>
                          <a:latin typeface="Times New Roman"/>
                        </a:rPr>
                        <a:t>По направлению</a:t>
                      </a:r>
                      <a:r>
                        <a:rPr lang="ru-RU" sz="1100" b="1" i="1" u="none" strike="noStrike" dirty="0" smtClean="0">
                          <a:solidFill>
                            <a:srgbClr val="17375D"/>
                          </a:solidFill>
                          <a:latin typeface="Times New Roman"/>
                        </a:rPr>
                        <a:t>:</a:t>
                      </a:r>
                      <a:r>
                        <a:rPr lang="ru-RU" sz="1100" b="1" i="1" u="none" strike="noStrike" baseline="0" dirty="0" smtClean="0">
                          <a:solidFill>
                            <a:srgbClr val="17375D"/>
                          </a:solidFill>
                          <a:latin typeface="Times New Roman"/>
                        </a:rPr>
                        <a:t> обеспечение комфортным жильем и коммунальными услугами граждан</a:t>
                      </a:r>
                      <a:endParaRPr lang="ru-RU" sz="1100" b="1" i="1" u="none" strike="noStrike" dirty="0">
                        <a:solidFill>
                          <a:srgbClr val="17375D"/>
                        </a:solidFill>
                        <a:latin typeface="Times New Roman"/>
                      </a:endParaRPr>
                    </a:p>
                  </a:txBody>
                  <a:tcPr marL="7296" marR="7296" marT="72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6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33845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«Обеспечение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доступным и комфортным </a:t>
                      </a:r>
                      <a:r>
                        <a:rPr lang="ru-RU" sz="10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0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жильем и коммунальными услугами граждан в </a:t>
                      </a:r>
                      <a:r>
                        <a:rPr lang="ru-RU" sz="10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МО «Озерский сельсовет» </a:t>
                      </a:r>
                      <a:r>
                        <a:rPr lang="ru-RU" sz="10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Щигровского</a:t>
                      </a:r>
                      <a:r>
                        <a:rPr lang="ru-RU" sz="10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района </a:t>
                      </a:r>
                      <a:r>
                        <a:rPr lang="ru-RU" sz="10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Курской </a:t>
                      </a:r>
                      <a:r>
                        <a:rPr lang="ru-RU" sz="10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области на 2015-2020 годы»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96" marR="7296" marT="72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 smtClean="0">
                          <a:solidFill>
                            <a:srgbClr val="0D0D0D"/>
                          </a:solidFill>
                          <a:latin typeface="Times New Roman"/>
                        </a:rPr>
                        <a:t>Администрация  Озерского сельсовета </a:t>
                      </a:r>
                      <a:r>
                        <a:rPr lang="ru-RU" sz="1000" b="0" i="0" u="none" strike="noStrike" dirty="0" err="1" smtClean="0">
                          <a:solidFill>
                            <a:srgbClr val="0D0D0D"/>
                          </a:solidFill>
                          <a:latin typeface="Times New Roman"/>
                        </a:rPr>
                        <a:t>Щигровского</a:t>
                      </a:r>
                      <a:r>
                        <a:rPr lang="ru-RU" sz="1000" b="0" i="0" u="none" strike="noStrike" dirty="0" smtClean="0">
                          <a:solidFill>
                            <a:srgbClr val="0D0D0D"/>
                          </a:solidFill>
                          <a:latin typeface="Times New Roman"/>
                        </a:rPr>
                        <a:t> района </a:t>
                      </a:r>
                    </a:p>
                    <a:p>
                      <a:pPr algn="ctr" fontAlgn="ctr"/>
                      <a:endParaRPr lang="ru-RU" sz="1000" b="0" i="0" u="none" strike="noStrike" dirty="0">
                        <a:solidFill>
                          <a:srgbClr val="0D0D0D"/>
                        </a:solidFill>
                        <a:latin typeface="Times New Roman"/>
                      </a:endParaRPr>
                    </a:p>
                  </a:txBody>
                  <a:tcPr marL="7296" marR="7296" marT="72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96" marR="7296" marT="72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0,5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96" marR="7296" marT="72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96" marR="7296" marT="72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EE8"/>
                    </a:solidFill>
                  </a:tcPr>
                </a:tc>
              </a:tr>
              <a:tr h="833845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Подпрограмма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«Обеспечение качественными услугами  ЖКХ населения в МО «Озерский сельсовет»</a:t>
                      </a:r>
                      <a:r>
                        <a:rPr lang="ru-RU" sz="10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0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Щигровскомго</a:t>
                      </a:r>
                      <a:r>
                        <a:rPr lang="ru-RU" sz="10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района Курской области»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96" marR="7296" marT="72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 smtClean="0">
                          <a:solidFill>
                            <a:srgbClr val="0D0D0D"/>
                          </a:solidFill>
                          <a:latin typeface="Times New Roman"/>
                        </a:rPr>
                        <a:t>Администрация  Озерского сельсовета </a:t>
                      </a:r>
                      <a:r>
                        <a:rPr lang="ru-RU" sz="1000" b="0" i="0" u="none" strike="noStrike" dirty="0" err="1" smtClean="0">
                          <a:solidFill>
                            <a:srgbClr val="0D0D0D"/>
                          </a:solidFill>
                          <a:latin typeface="Times New Roman"/>
                        </a:rPr>
                        <a:t>Щигровского</a:t>
                      </a:r>
                      <a:r>
                        <a:rPr lang="ru-RU" sz="1000" b="0" i="0" u="none" strike="noStrike" dirty="0" smtClean="0">
                          <a:solidFill>
                            <a:srgbClr val="0D0D0D"/>
                          </a:solidFill>
                          <a:latin typeface="Times New Roman"/>
                        </a:rPr>
                        <a:t> района </a:t>
                      </a:r>
                    </a:p>
                    <a:p>
                      <a:pPr algn="ctr" fontAlgn="ctr"/>
                      <a:endParaRPr lang="ru-RU" sz="1000" b="0" i="0" u="none" strike="noStrike" dirty="0">
                        <a:solidFill>
                          <a:srgbClr val="0D0D0D"/>
                        </a:solidFill>
                        <a:latin typeface="Times New Roman"/>
                      </a:endParaRPr>
                    </a:p>
                  </a:txBody>
                  <a:tcPr marL="7296" marR="7296" marT="72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96" marR="7296" marT="72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0,5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96" marR="7296" marT="72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96" marR="7296" marT="72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EE8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605057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>
          <a:xfrm>
            <a:off x="1763688" y="109538"/>
            <a:ext cx="7380312" cy="563562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Перечень муниципальных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программ</a:t>
            </a:r>
            <a:endParaRPr lang="en-US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3"/>
          <p:cNvSpPr txBox="1">
            <a:spLocks noChangeArrowheads="1"/>
          </p:cNvSpPr>
          <p:nvPr/>
        </p:nvSpPr>
        <p:spPr bwMode="auto">
          <a:xfrm>
            <a:off x="8107363" y="548680"/>
            <a:ext cx="10366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тыс.рублей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891075735"/>
              </p:ext>
            </p:extLst>
          </p:nvPr>
        </p:nvGraphicFramePr>
        <p:xfrm>
          <a:off x="251519" y="1124745"/>
          <a:ext cx="8568954" cy="2635794"/>
        </p:xfrm>
        <a:graphic>
          <a:graphicData uri="http://schemas.openxmlformats.org/drawingml/2006/table">
            <a:tbl>
              <a:tblPr/>
              <a:tblGrid>
                <a:gridCol w="3964567"/>
                <a:gridCol w="2002970"/>
                <a:gridCol w="867139"/>
                <a:gridCol w="867139"/>
                <a:gridCol w="867139"/>
              </a:tblGrid>
              <a:tr h="650671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муниципальной </a:t>
                      </a:r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программы</a:t>
                      </a:r>
                    </a:p>
                  </a:txBody>
                  <a:tcPr marL="6243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Главные распорядители бюджетных средств (ГРБС) -координатор</a:t>
                      </a:r>
                    </a:p>
                  </a:txBody>
                  <a:tcPr marL="6243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2015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243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2016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243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2017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243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</a:tr>
              <a:tr h="18477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6243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6243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6243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6243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6243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</a:tr>
              <a:tr h="316683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1100" b="1" i="1" u="none" strike="noStrike" dirty="0" smtClean="0">
                          <a:solidFill>
                            <a:srgbClr val="FFFF00"/>
                          </a:solidFill>
                          <a:latin typeface="Times New Roman"/>
                        </a:rPr>
                        <a:t>По направлению: муниципальная</a:t>
                      </a:r>
                      <a:r>
                        <a:rPr lang="ru-RU" sz="1100" b="1" i="1" u="none" strike="noStrike" baseline="0" dirty="0" smtClean="0">
                          <a:solidFill>
                            <a:srgbClr val="FFFF00"/>
                          </a:solidFill>
                          <a:latin typeface="Times New Roman"/>
                        </a:rPr>
                        <a:t> служба</a:t>
                      </a:r>
                      <a:endParaRPr lang="ru-RU" sz="1100" b="1" i="1" u="none" strike="noStrike" dirty="0">
                        <a:solidFill>
                          <a:srgbClr val="FFFF00"/>
                        </a:solidFill>
                        <a:latin typeface="Times New Roman"/>
                      </a:endParaRPr>
                    </a:p>
                  </a:txBody>
                  <a:tcPr marL="6243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9F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1542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D0D0D"/>
                          </a:solidFill>
                          <a:latin typeface="Times New Roman"/>
                        </a:rPr>
                        <a:t>Муниципальная программа «Развитие муниципальной службы в </a:t>
                      </a:r>
                      <a:r>
                        <a:rPr lang="ru-RU" sz="1000" b="0" i="0" u="none" strike="noStrike" dirty="0" smtClean="0">
                          <a:solidFill>
                            <a:srgbClr val="0D0D0D"/>
                          </a:solidFill>
                          <a:latin typeface="Times New Roman"/>
                        </a:rPr>
                        <a:t>МО «Озерский сельсовет» </a:t>
                      </a:r>
                      <a:r>
                        <a:rPr lang="ru-RU" sz="1000" b="0" i="0" u="none" strike="noStrike" dirty="0" err="1" smtClean="0">
                          <a:solidFill>
                            <a:srgbClr val="0D0D0D"/>
                          </a:solidFill>
                          <a:latin typeface="Times New Roman"/>
                        </a:rPr>
                        <a:t>Щигровского</a:t>
                      </a:r>
                      <a:r>
                        <a:rPr lang="ru-RU" sz="1000" b="0" i="0" u="none" strike="noStrike" baseline="0" dirty="0" smtClean="0">
                          <a:solidFill>
                            <a:srgbClr val="0D0D0D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000" b="0" i="0" u="none" strike="noStrike" dirty="0" smtClean="0">
                          <a:solidFill>
                            <a:srgbClr val="0D0D0D"/>
                          </a:solidFill>
                          <a:latin typeface="Times New Roman"/>
                        </a:rPr>
                        <a:t> района </a:t>
                      </a:r>
                      <a:r>
                        <a:rPr lang="ru-RU" sz="1000" b="0" i="0" u="none" strike="noStrike" dirty="0" smtClean="0">
                          <a:solidFill>
                            <a:srgbClr val="0D0D0D"/>
                          </a:solidFill>
                          <a:latin typeface="Times New Roman"/>
                        </a:rPr>
                        <a:t>Курской области»</a:t>
                      </a:r>
                      <a:endParaRPr lang="ru-RU" sz="1000" b="0" i="0" u="none" strike="noStrike" dirty="0">
                        <a:solidFill>
                          <a:srgbClr val="0D0D0D"/>
                        </a:solidFill>
                        <a:latin typeface="Times New Roman"/>
                      </a:endParaRPr>
                    </a:p>
                  </a:txBody>
                  <a:tcPr marL="6243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 smtClean="0">
                          <a:solidFill>
                            <a:srgbClr val="0D0D0D"/>
                          </a:solidFill>
                          <a:latin typeface="Times New Roman"/>
                        </a:rPr>
                        <a:t>Администрация  Озерского сельсовета </a:t>
                      </a:r>
                      <a:r>
                        <a:rPr lang="ru-RU" sz="1000" b="0" i="0" u="none" strike="noStrike" dirty="0" err="1" smtClean="0">
                          <a:solidFill>
                            <a:srgbClr val="0D0D0D"/>
                          </a:solidFill>
                          <a:latin typeface="Times New Roman"/>
                        </a:rPr>
                        <a:t>Щигровского</a:t>
                      </a:r>
                      <a:r>
                        <a:rPr lang="ru-RU" sz="1000" b="0" i="0" u="none" strike="noStrike" dirty="0" smtClean="0">
                          <a:solidFill>
                            <a:srgbClr val="0D0D0D"/>
                          </a:solidFill>
                          <a:latin typeface="Times New Roman"/>
                        </a:rPr>
                        <a:t> района </a:t>
                      </a:r>
                    </a:p>
                    <a:p>
                      <a:pPr algn="ctr" fontAlgn="ctr"/>
                      <a:endParaRPr lang="ru-RU" sz="1000" b="0" i="0" u="none" strike="noStrike" dirty="0">
                        <a:solidFill>
                          <a:srgbClr val="0D0D0D"/>
                        </a:solidFill>
                        <a:latin typeface="Times New Roman"/>
                      </a:endParaRPr>
                    </a:p>
                  </a:txBody>
                  <a:tcPr marL="6243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1,0</a:t>
                      </a:r>
                      <a:endParaRPr lang="ru-RU" sz="10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243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243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243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0EC"/>
                    </a:solidFill>
                  </a:tcPr>
                </a:tc>
              </a:tr>
              <a:tr h="720078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 smtClean="0">
                          <a:solidFill>
                            <a:srgbClr val="0D0D0D"/>
                          </a:solidFill>
                          <a:latin typeface="Times New Roman"/>
                        </a:rPr>
                        <a:t>Подпрограмма</a:t>
                      </a:r>
                      <a:r>
                        <a:rPr lang="ru-RU" sz="1000" b="0" i="0" u="none" strike="noStrike" baseline="0" dirty="0" smtClean="0">
                          <a:solidFill>
                            <a:srgbClr val="0D0D0D"/>
                          </a:solidFill>
                          <a:latin typeface="Times New Roman"/>
                        </a:rPr>
                        <a:t> «Реализация мероприятий направленных на развитие муниципальной службы» м</a:t>
                      </a:r>
                      <a:r>
                        <a:rPr lang="ru-RU" sz="1000" b="0" i="0" u="none" strike="noStrike" dirty="0" smtClean="0">
                          <a:solidFill>
                            <a:srgbClr val="0D0D0D"/>
                          </a:solidFill>
                          <a:latin typeface="Times New Roman"/>
                        </a:rPr>
                        <a:t>униципальная программа «Развитие муниципальной службы в </a:t>
                      </a:r>
                      <a:r>
                        <a:rPr lang="ru-RU" sz="1000" b="0" i="0" u="none" strike="noStrike" dirty="0" smtClean="0">
                          <a:solidFill>
                            <a:srgbClr val="0D0D0D"/>
                          </a:solidFill>
                          <a:latin typeface="Times New Roman"/>
                        </a:rPr>
                        <a:t> МО «Озерский сельсовет» </a:t>
                      </a:r>
                      <a:r>
                        <a:rPr lang="ru-RU" sz="1000" b="0" i="0" u="none" strike="noStrike" dirty="0" err="1" smtClean="0">
                          <a:solidFill>
                            <a:srgbClr val="0D0D0D"/>
                          </a:solidFill>
                          <a:latin typeface="Times New Roman"/>
                        </a:rPr>
                        <a:t>Щигровского</a:t>
                      </a:r>
                      <a:r>
                        <a:rPr lang="ru-RU" sz="1000" b="0" i="0" u="none" strike="noStrike" dirty="0" smtClean="0">
                          <a:solidFill>
                            <a:srgbClr val="0D0D0D"/>
                          </a:solidFill>
                          <a:latin typeface="Times New Roman"/>
                        </a:rPr>
                        <a:t> района </a:t>
                      </a:r>
                      <a:r>
                        <a:rPr lang="ru-RU" sz="1000" b="0" i="0" u="none" strike="noStrike" dirty="0" smtClean="0">
                          <a:solidFill>
                            <a:srgbClr val="0D0D0D"/>
                          </a:solidFill>
                          <a:latin typeface="Times New Roman"/>
                        </a:rPr>
                        <a:t>Курской области»</a:t>
                      </a:r>
                    </a:p>
                    <a:p>
                      <a:pPr algn="ctr" fontAlgn="ctr"/>
                      <a:endParaRPr lang="ru-RU" sz="1000" b="0" i="0" u="none" strike="noStrike" dirty="0">
                        <a:solidFill>
                          <a:srgbClr val="0D0D0D"/>
                        </a:solidFill>
                        <a:latin typeface="Times New Roman"/>
                      </a:endParaRPr>
                    </a:p>
                  </a:txBody>
                  <a:tcPr marL="6243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 smtClean="0">
                          <a:solidFill>
                            <a:srgbClr val="0D0D0D"/>
                          </a:solidFill>
                          <a:latin typeface="Times New Roman"/>
                        </a:rPr>
                        <a:t>Администрация  Озерского сельсовета </a:t>
                      </a:r>
                      <a:r>
                        <a:rPr lang="ru-RU" sz="1000" b="0" i="0" u="none" strike="noStrike" dirty="0" err="1" smtClean="0">
                          <a:solidFill>
                            <a:srgbClr val="0D0D0D"/>
                          </a:solidFill>
                          <a:latin typeface="Times New Roman"/>
                        </a:rPr>
                        <a:t>Щигровского</a:t>
                      </a:r>
                      <a:r>
                        <a:rPr lang="ru-RU" sz="1000" b="0" i="0" u="none" strike="noStrike" dirty="0" smtClean="0">
                          <a:solidFill>
                            <a:srgbClr val="0D0D0D"/>
                          </a:solidFill>
                          <a:latin typeface="Times New Roman"/>
                        </a:rPr>
                        <a:t> района </a:t>
                      </a:r>
                    </a:p>
                    <a:p>
                      <a:pPr algn="ctr" fontAlgn="ctr"/>
                      <a:endParaRPr lang="ru-RU" sz="1000" b="0" i="0" u="none" strike="noStrike" dirty="0">
                        <a:solidFill>
                          <a:srgbClr val="0D0D0D"/>
                        </a:solidFill>
                        <a:latin typeface="Times New Roman"/>
                      </a:endParaRPr>
                    </a:p>
                  </a:txBody>
                  <a:tcPr marL="6243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243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243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243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0E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266106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>
          <a:xfrm>
            <a:off x="1763688" y="109538"/>
            <a:ext cx="7380312" cy="563562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Перечень муниципальных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программ</a:t>
            </a:r>
            <a:endParaRPr lang="en-US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3"/>
          <p:cNvSpPr txBox="1">
            <a:spLocks noChangeArrowheads="1"/>
          </p:cNvSpPr>
          <p:nvPr/>
        </p:nvSpPr>
        <p:spPr bwMode="auto">
          <a:xfrm>
            <a:off x="8107363" y="548680"/>
            <a:ext cx="10366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тыс.рублей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171976476"/>
              </p:ext>
            </p:extLst>
          </p:nvPr>
        </p:nvGraphicFramePr>
        <p:xfrm>
          <a:off x="251519" y="1124745"/>
          <a:ext cx="8568954" cy="2880319"/>
        </p:xfrm>
        <a:graphic>
          <a:graphicData uri="http://schemas.openxmlformats.org/drawingml/2006/table">
            <a:tbl>
              <a:tblPr/>
              <a:tblGrid>
                <a:gridCol w="3964567"/>
                <a:gridCol w="2002970"/>
                <a:gridCol w="867139"/>
                <a:gridCol w="867139"/>
                <a:gridCol w="867139"/>
              </a:tblGrid>
              <a:tr h="650671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муниципальной </a:t>
                      </a:r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программы</a:t>
                      </a:r>
                    </a:p>
                  </a:txBody>
                  <a:tcPr marL="6243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Главные распорядители бюджетных средств (ГРБС) -координатор</a:t>
                      </a:r>
                    </a:p>
                  </a:txBody>
                  <a:tcPr marL="6243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2015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243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2016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243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2017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243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</a:tr>
              <a:tr h="18477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6243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6243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6243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6243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6243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</a:tr>
              <a:tr h="316683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1100" b="1" i="1" u="none" strike="noStrike" dirty="0" smtClean="0">
                          <a:solidFill>
                            <a:srgbClr val="FFFF00"/>
                          </a:solidFill>
                          <a:latin typeface="Times New Roman"/>
                        </a:rPr>
                        <a:t>По направлению: укрепление</a:t>
                      </a:r>
                      <a:r>
                        <a:rPr lang="ru-RU" sz="1100" b="1" i="1" u="none" strike="noStrike" baseline="0" dirty="0" smtClean="0">
                          <a:solidFill>
                            <a:srgbClr val="FFFF00"/>
                          </a:solidFill>
                          <a:latin typeface="Times New Roman"/>
                        </a:rPr>
                        <a:t> материально-технической базы</a:t>
                      </a:r>
                      <a:endParaRPr lang="ru-RU" sz="1100" b="1" i="1" u="none" strike="noStrike" dirty="0">
                        <a:solidFill>
                          <a:srgbClr val="FFFF00"/>
                        </a:solidFill>
                        <a:latin typeface="Times New Roman"/>
                      </a:endParaRPr>
                    </a:p>
                  </a:txBody>
                  <a:tcPr marL="6243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6409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D0D0D"/>
                          </a:solidFill>
                          <a:latin typeface="Times New Roman"/>
                        </a:rPr>
                        <a:t>Муниципальная программа «Развитие </a:t>
                      </a:r>
                      <a:r>
                        <a:rPr lang="ru-RU" sz="1000" b="0" i="0" u="none" strike="noStrike" dirty="0" smtClean="0">
                          <a:solidFill>
                            <a:srgbClr val="0D0D0D"/>
                          </a:solidFill>
                          <a:latin typeface="Times New Roman"/>
                        </a:rPr>
                        <a:t>и укрепление  </a:t>
                      </a:r>
                      <a:r>
                        <a:rPr lang="ru-RU" sz="1000" b="0" i="0" u="none" strike="noStrike" dirty="0" smtClean="0">
                          <a:solidFill>
                            <a:srgbClr val="0D0D0D"/>
                          </a:solidFill>
                          <a:latin typeface="Times New Roman"/>
                        </a:rPr>
                        <a:t>материально-технической</a:t>
                      </a:r>
                      <a:r>
                        <a:rPr lang="ru-RU" sz="1000" b="0" i="0" u="none" strike="noStrike" baseline="0" dirty="0" smtClean="0">
                          <a:solidFill>
                            <a:srgbClr val="0D0D0D"/>
                          </a:solidFill>
                          <a:latin typeface="Times New Roman"/>
                        </a:rPr>
                        <a:t> базы </a:t>
                      </a:r>
                      <a:r>
                        <a:rPr lang="ru-RU" sz="1000" b="0" i="0" u="none" strike="noStrike" baseline="0" dirty="0" smtClean="0">
                          <a:solidFill>
                            <a:srgbClr val="0D0D0D"/>
                          </a:solidFill>
                          <a:latin typeface="Times New Roman"/>
                        </a:rPr>
                        <a:t> МО «Озерский сельсовет» </a:t>
                      </a:r>
                      <a:r>
                        <a:rPr lang="ru-RU" sz="1000" b="0" i="0" u="none" strike="noStrike" baseline="0" dirty="0" err="1" smtClean="0">
                          <a:solidFill>
                            <a:srgbClr val="0D0D0D"/>
                          </a:solidFill>
                          <a:latin typeface="Times New Roman"/>
                        </a:rPr>
                        <a:t>Щигровского</a:t>
                      </a:r>
                      <a:r>
                        <a:rPr lang="ru-RU" sz="1000" b="0" i="0" u="none" strike="noStrike" baseline="0" dirty="0" smtClean="0">
                          <a:solidFill>
                            <a:srgbClr val="0D0D0D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000" b="0" i="0" u="none" strike="noStrike" baseline="0" dirty="0" smtClean="0">
                          <a:solidFill>
                            <a:srgbClr val="0D0D0D"/>
                          </a:solidFill>
                          <a:latin typeface="Times New Roman"/>
                        </a:rPr>
                        <a:t>района Курской </a:t>
                      </a:r>
                      <a:r>
                        <a:rPr lang="ru-RU" sz="1000" b="0" i="0" u="none" strike="noStrike" baseline="0" dirty="0" smtClean="0">
                          <a:solidFill>
                            <a:srgbClr val="0D0D0D"/>
                          </a:solidFill>
                          <a:latin typeface="Times New Roman"/>
                        </a:rPr>
                        <a:t>области на 2014-2016 годы» </a:t>
                      </a:r>
                      <a:endParaRPr lang="ru-RU" sz="1000" b="0" i="0" u="none" strike="noStrike" dirty="0">
                        <a:solidFill>
                          <a:srgbClr val="0D0D0D"/>
                        </a:solidFill>
                        <a:latin typeface="Times New Roman"/>
                      </a:endParaRPr>
                    </a:p>
                  </a:txBody>
                  <a:tcPr marL="6243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D0D0D"/>
                          </a:solidFill>
                          <a:latin typeface="Times New Roman"/>
                        </a:rPr>
                        <a:t>Администрация  Озерского сельсовета </a:t>
                      </a:r>
                      <a:r>
                        <a:rPr lang="ru-RU" sz="1000" b="0" i="0" u="none" strike="noStrike" dirty="0" err="1" smtClean="0">
                          <a:solidFill>
                            <a:srgbClr val="0D0D0D"/>
                          </a:solidFill>
                          <a:latin typeface="Times New Roman"/>
                        </a:rPr>
                        <a:t>Щигровского</a:t>
                      </a:r>
                      <a:r>
                        <a:rPr lang="ru-RU" sz="1000" b="0" i="0" u="none" strike="noStrike" dirty="0" smtClean="0">
                          <a:solidFill>
                            <a:srgbClr val="0D0D0D"/>
                          </a:solidFill>
                          <a:latin typeface="Times New Roman"/>
                        </a:rPr>
                        <a:t> района </a:t>
                      </a:r>
                      <a:endParaRPr lang="ru-RU" sz="1000" b="0" i="0" u="none" strike="noStrike" dirty="0">
                        <a:solidFill>
                          <a:srgbClr val="0D0D0D"/>
                        </a:solidFill>
                        <a:latin typeface="Times New Roman"/>
                      </a:endParaRPr>
                    </a:p>
                  </a:txBody>
                  <a:tcPr marL="6243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25,0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243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243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243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86409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D0D0D"/>
                          </a:solidFill>
                          <a:latin typeface="Times New Roman"/>
                        </a:rPr>
                        <a:t>Подпрограмма «Материально-техническое обеспечение</a:t>
                      </a:r>
                      <a:r>
                        <a:rPr lang="ru-RU" sz="1000" b="0" i="0" u="none" strike="noStrike" baseline="0" dirty="0" smtClean="0">
                          <a:solidFill>
                            <a:srgbClr val="0D0D0D"/>
                          </a:solidFill>
                          <a:latin typeface="Times New Roman"/>
                        </a:rPr>
                        <a:t> учреждений и формирование имиджа Озерского сельсовета </a:t>
                      </a:r>
                      <a:r>
                        <a:rPr lang="ru-RU" sz="1000" b="0" i="0" u="none" strike="noStrike" baseline="0" dirty="0" err="1" smtClean="0">
                          <a:solidFill>
                            <a:srgbClr val="0D0D0D"/>
                          </a:solidFill>
                          <a:latin typeface="Times New Roman"/>
                        </a:rPr>
                        <a:t>Щигровского</a:t>
                      </a:r>
                      <a:r>
                        <a:rPr lang="ru-RU" sz="1000" b="0" i="0" u="none" strike="noStrike" baseline="0" dirty="0" smtClean="0">
                          <a:solidFill>
                            <a:srgbClr val="0D0D0D"/>
                          </a:solidFill>
                          <a:latin typeface="Times New Roman"/>
                        </a:rPr>
                        <a:t> района Курской области на 2014-2016 годы»</a:t>
                      </a:r>
                      <a:endParaRPr lang="ru-RU" sz="1000" b="0" i="0" u="none" strike="noStrike" dirty="0">
                        <a:solidFill>
                          <a:srgbClr val="0D0D0D"/>
                        </a:solidFill>
                        <a:latin typeface="Times New Roman"/>
                      </a:endParaRPr>
                    </a:p>
                  </a:txBody>
                  <a:tcPr marL="6243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 smtClean="0">
                          <a:solidFill>
                            <a:srgbClr val="0D0D0D"/>
                          </a:solidFill>
                          <a:latin typeface="Times New Roman"/>
                        </a:rPr>
                        <a:t>Администрация  Озерского сельсовета </a:t>
                      </a:r>
                      <a:r>
                        <a:rPr lang="ru-RU" sz="1000" b="0" i="0" u="none" strike="noStrike" dirty="0" err="1" smtClean="0">
                          <a:solidFill>
                            <a:srgbClr val="0D0D0D"/>
                          </a:solidFill>
                          <a:latin typeface="Times New Roman"/>
                        </a:rPr>
                        <a:t>Щигровского</a:t>
                      </a:r>
                      <a:r>
                        <a:rPr lang="ru-RU" sz="1000" b="0" i="0" u="none" strike="noStrike" dirty="0" smtClean="0">
                          <a:solidFill>
                            <a:srgbClr val="0D0D0D"/>
                          </a:solidFill>
                          <a:latin typeface="Times New Roman"/>
                        </a:rPr>
                        <a:t> района </a:t>
                      </a:r>
                    </a:p>
                    <a:p>
                      <a:pPr algn="ctr" fontAlgn="ctr"/>
                      <a:endParaRPr lang="ru-RU" sz="1000" b="0" i="0" u="none" strike="noStrike" dirty="0">
                        <a:solidFill>
                          <a:srgbClr val="0D0D0D"/>
                        </a:solidFill>
                        <a:latin typeface="Times New Roman"/>
                      </a:endParaRPr>
                    </a:p>
                  </a:txBody>
                  <a:tcPr marL="6243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25,0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243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243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243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701494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971600" y="4941168"/>
            <a:ext cx="7422976" cy="10668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en-US" dirty="0">
              <a:solidFill>
                <a:schemeClr val="accent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479715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188639"/>
            <a:ext cx="3190478" cy="32799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Выгнутая вниз стрелка 60"/>
          <p:cNvSpPr/>
          <p:nvPr/>
        </p:nvSpPr>
        <p:spPr>
          <a:xfrm rot="10800000">
            <a:off x="3275856" y="2425513"/>
            <a:ext cx="5760640" cy="715454"/>
          </a:xfrm>
          <a:prstGeom prst="curvedUpArrow">
            <a:avLst>
              <a:gd name="adj1" fmla="val 35040"/>
              <a:gd name="adj2" fmla="val 50000"/>
              <a:gd name="adj3" fmla="val 14800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0" y="109538"/>
            <a:ext cx="5835352" cy="563562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такое бюджет?</a:t>
            </a:r>
            <a:endParaRPr lang="en-US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251520" y="5733256"/>
            <a:ext cx="8712968" cy="923330"/>
          </a:xfrm>
          <a:prstGeom prst="rect">
            <a:avLst/>
          </a:prstGeom>
          <a:solidFill>
            <a:srgbClr val="FDFDC7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gradFill flip="none" rotWithShape="1">
                  <a:gsLst>
                    <a:gs pos="0">
                      <a:schemeClr val="accent3">
                        <a:lumMod val="75000"/>
                        <a:shade val="30000"/>
                        <a:satMod val="115000"/>
                      </a:schemeClr>
                    </a:gs>
                    <a:gs pos="50000">
                      <a:schemeClr val="accent3">
                        <a:lumMod val="75000"/>
                        <a:shade val="67500"/>
                        <a:satMod val="115000"/>
                      </a:schemeClr>
                    </a:gs>
                    <a:gs pos="100000">
                      <a:schemeClr val="accent3">
                        <a:lumMod val="75000"/>
                        <a:shade val="100000"/>
                        <a:satMod val="115000"/>
                      </a:schemeClr>
                    </a:gs>
                  </a:gsLst>
                  <a:lin ang="13500000" scaled="1"/>
                  <a:tileRect/>
                </a:gradFill>
                <a:latin typeface="Times New Roman" pitchFamily="18" charset="0"/>
                <a:cs typeface="Times New Roman" pitchFamily="18" charset="0"/>
              </a:rPr>
              <a:t>Сбалансированность бюджета по доходам и расходам —</a:t>
            </a:r>
          </a:p>
          <a:p>
            <a:pPr algn="ctr"/>
            <a:r>
              <a:rPr lang="ru-RU" b="1" i="1" dirty="0" smtClean="0">
                <a:gradFill flip="none" rotWithShape="1">
                  <a:gsLst>
                    <a:gs pos="0">
                      <a:schemeClr val="accent3">
                        <a:lumMod val="75000"/>
                        <a:shade val="30000"/>
                        <a:satMod val="115000"/>
                      </a:schemeClr>
                    </a:gs>
                    <a:gs pos="50000">
                      <a:schemeClr val="accent3">
                        <a:lumMod val="75000"/>
                        <a:shade val="67500"/>
                        <a:satMod val="115000"/>
                      </a:schemeClr>
                    </a:gs>
                    <a:gs pos="100000">
                      <a:schemeClr val="accent3">
                        <a:lumMod val="75000"/>
                        <a:shade val="100000"/>
                        <a:satMod val="115000"/>
                      </a:schemeClr>
                    </a:gs>
                  </a:gsLst>
                  <a:lin ang="13500000" scaled="1"/>
                  <a:tileRect/>
                </a:gradFill>
                <a:latin typeface="Times New Roman" pitchFamily="18" charset="0"/>
                <a:cs typeface="Times New Roman" pitchFamily="18" charset="0"/>
              </a:rPr>
              <a:t> основополагающее требование, предъявляемое к органам, составляющим и утверждающим бюджет</a:t>
            </a:r>
          </a:p>
        </p:txBody>
      </p:sp>
      <p:grpSp>
        <p:nvGrpSpPr>
          <p:cNvPr id="2" name="Группа 10"/>
          <p:cNvGrpSpPr/>
          <p:nvPr/>
        </p:nvGrpSpPr>
        <p:grpSpPr>
          <a:xfrm>
            <a:off x="683568" y="980728"/>
            <a:ext cx="7992888" cy="4179168"/>
            <a:chOff x="827584" y="1916832"/>
            <a:chExt cx="7416824" cy="4179168"/>
          </a:xfrm>
        </p:grpSpPr>
        <p:sp>
          <p:nvSpPr>
            <p:cNvPr id="12" name="AutoShape 4"/>
            <p:cNvSpPr>
              <a:spLocks noChangeArrowheads="1"/>
            </p:cNvSpPr>
            <p:nvPr/>
          </p:nvSpPr>
          <p:spPr bwMode="gray">
            <a:xfrm>
              <a:off x="827584" y="2368550"/>
              <a:ext cx="2479179" cy="28575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4E91D4"/>
                </a:gs>
                <a:gs pos="100000">
                  <a:srgbClr val="3477A4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" name="AutoShape 5"/>
            <p:cNvSpPr>
              <a:spLocks noChangeArrowheads="1"/>
            </p:cNvSpPr>
            <p:nvPr/>
          </p:nvSpPr>
          <p:spPr bwMode="gray">
            <a:xfrm>
              <a:off x="899592" y="2376488"/>
              <a:ext cx="2375421" cy="2803525"/>
            </a:xfrm>
            <a:prstGeom prst="roundRect">
              <a:avLst>
                <a:gd name="adj" fmla="val 16667"/>
              </a:avLst>
            </a:prstGeom>
            <a:solidFill>
              <a:srgbClr val="3CA1E6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" name="AutoShape 6"/>
            <p:cNvSpPr>
              <a:spLocks noChangeArrowheads="1"/>
            </p:cNvSpPr>
            <p:nvPr/>
          </p:nvSpPr>
          <p:spPr bwMode="gray">
            <a:xfrm>
              <a:off x="899592" y="4440238"/>
              <a:ext cx="2364308" cy="7096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CA1E6">
                    <a:alpha val="0"/>
                  </a:srgbClr>
                </a:gs>
                <a:gs pos="100000">
                  <a:srgbClr val="3CA1E6">
                    <a:gamma/>
                    <a:tint val="51373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" name="AutoShape 7"/>
            <p:cNvSpPr>
              <a:spLocks noChangeArrowheads="1"/>
            </p:cNvSpPr>
            <p:nvPr/>
          </p:nvSpPr>
          <p:spPr bwMode="gray">
            <a:xfrm>
              <a:off x="899592" y="2398713"/>
              <a:ext cx="2364308" cy="7080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CA1E6">
                    <a:gamma/>
                    <a:tint val="33333"/>
                    <a:invGamma/>
                  </a:srgbClr>
                </a:gs>
                <a:gs pos="100000">
                  <a:srgbClr val="3CA1E6">
                    <a:alpha val="0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" name="AutoShape 8"/>
            <p:cNvSpPr>
              <a:spLocks noChangeArrowheads="1"/>
            </p:cNvSpPr>
            <p:nvPr/>
          </p:nvSpPr>
          <p:spPr bwMode="gray">
            <a:xfrm>
              <a:off x="1149350" y="5226050"/>
              <a:ext cx="2163763" cy="869950"/>
            </a:xfrm>
            <a:prstGeom prst="roundRect">
              <a:avLst>
                <a:gd name="adj" fmla="val 40389"/>
              </a:avLst>
            </a:prstGeom>
            <a:gradFill rotWithShape="1">
              <a:gsLst>
                <a:gs pos="0">
                  <a:srgbClr val="729EB4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" name="AutoShape 9"/>
            <p:cNvSpPr>
              <a:spLocks noChangeArrowheads="1"/>
            </p:cNvSpPr>
            <p:nvPr/>
          </p:nvSpPr>
          <p:spPr bwMode="gray">
            <a:xfrm>
              <a:off x="961220" y="5249863"/>
              <a:ext cx="2302679" cy="7731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DAFD4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" name="Text Box 16"/>
            <p:cNvSpPr txBox="1">
              <a:spLocks noChangeArrowheads="1"/>
            </p:cNvSpPr>
            <p:nvPr/>
          </p:nvSpPr>
          <p:spPr bwMode="gray">
            <a:xfrm>
              <a:off x="1403648" y="1988840"/>
              <a:ext cx="1297856" cy="4616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ru-RU" sz="2400" dirty="0" smtClean="0">
                  <a:solidFill>
                    <a:srgbClr val="000000"/>
                  </a:solidFill>
                </a:rPr>
                <a:t>Бюджет</a:t>
              </a:r>
              <a:endParaRPr lang="en-US" dirty="0"/>
            </a:p>
          </p:txBody>
        </p:sp>
        <p:sp>
          <p:nvSpPr>
            <p:cNvPr id="19" name="Text Box 17"/>
            <p:cNvSpPr txBox="1">
              <a:spLocks noChangeArrowheads="1"/>
            </p:cNvSpPr>
            <p:nvPr/>
          </p:nvSpPr>
          <p:spPr bwMode="gray">
            <a:xfrm>
              <a:off x="827584" y="2564904"/>
              <a:ext cx="2448272" cy="240065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ru-RU" sz="1500" dirty="0" smtClean="0">
                  <a:latin typeface="Times New Roman" pitchFamily="18" charset="0"/>
                  <a:cs typeface="Times New Roman" pitchFamily="18" charset="0"/>
                </a:rPr>
                <a:t>(от </a:t>
              </a:r>
              <a:r>
                <a:rPr lang="ru-RU" sz="1500" dirty="0" err="1" smtClean="0">
                  <a:latin typeface="Times New Roman" pitchFamily="18" charset="0"/>
                  <a:cs typeface="Times New Roman" pitchFamily="18" charset="0"/>
                </a:rPr>
                <a:t>старонормандского</a:t>
              </a:r>
              <a:r>
                <a:rPr lang="ru-RU" sz="15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1500" i="1" dirty="0" err="1" smtClean="0">
                  <a:latin typeface="Times New Roman" pitchFamily="18" charset="0"/>
                  <a:cs typeface="Times New Roman" pitchFamily="18" charset="0"/>
                </a:rPr>
                <a:t>bougette</a:t>
              </a:r>
              <a:r>
                <a:rPr lang="ru-RU" sz="1500" dirty="0" smtClean="0">
                  <a:latin typeface="Times New Roman" pitchFamily="18" charset="0"/>
                  <a:cs typeface="Times New Roman" pitchFamily="18" charset="0"/>
                </a:rPr>
                <a:t> — кошель, сумка, кожаный мешок) —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</a:t>
              </a:r>
              <a:endParaRPr lang="en-US" sz="1500" dirty="0"/>
            </a:p>
          </p:txBody>
        </p:sp>
        <p:sp>
          <p:nvSpPr>
            <p:cNvPr id="20" name="AutoShape 19"/>
            <p:cNvSpPr>
              <a:spLocks noChangeArrowheads="1"/>
            </p:cNvSpPr>
            <p:nvPr/>
          </p:nvSpPr>
          <p:spPr bwMode="gray">
            <a:xfrm>
              <a:off x="3505200" y="2368550"/>
              <a:ext cx="2163763" cy="28575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34B034"/>
                </a:gs>
                <a:gs pos="100000">
                  <a:srgbClr val="3F8B4A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" name="AutoShape 20"/>
            <p:cNvSpPr>
              <a:spLocks noChangeArrowheads="1"/>
            </p:cNvSpPr>
            <p:nvPr/>
          </p:nvSpPr>
          <p:spPr bwMode="gray">
            <a:xfrm>
              <a:off x="3538538" y="2376488"/>
              <a:ext cx="2098675" cy="2803525"/>
            </a:xfrm>
            <a:prstGeom prst="roundRect">
              <a:avLst>
                <a:gd name="adj" fmla="val 16667"/>
              </a:avLst>
            </a:prstGeom>
            <a:solidFill>
              <a:srgbClr val="73E77E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" name="AutoShape 21"/>
            <p:cNvSpPr>
              <a:spLocks noChangeArrowheads="1"/>
            </p:cNvSpPr>
            <p:nvPr/>
          </p:nvSpPr>
          <p:spPr bwMode="gray">
            <a:xfrm>
              <a:off x="3556000" y="4440238"/>
              <a:ext cx="2070100" cy="7096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3E77E"/>
                </a:gs>
                <a:gs pos="100000">
                  <a:srgbClr val="73E77E">
                    <a:gamma/>
                    <a:tint val="54510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" name="AutoShape 22"/>
            <p:cNvSpPr>
              <a:spLocks noChangeArrowheads="1"/>
            </p:cNvSpPr>
            <p:nvPr/>
          </p:nvSpPr>
          <p:spPr bwMode="gray">
            <a:xfrm>
              <a:off x="3556000" y="2398713"/>
              <a:ext cx="2070100" cy="7080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3E77E">
                    <a:gamma/>
                    <a:tint val="33333"/>
                    <a:invGamma/>
                  </a:srgbClr>
                </a:gs>
                <a:gs pos="100000">
                  <a:srgbClr val="73E77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" name="Text Box 29"/>
            <p:cNvSpPr txBox="1">
              <a:spLocks noChangeArrowheads="1"/>
            </p:cNvSpPr>
            <p:nvPr/>
          </p:nvSpPr>
          <p:spPr bwMode="gray">
            <a:xfrm>
              <a:off x="3635896" y="2635171"/>
              <a:ext cx="2002905" cy="193899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ru-RU" sz="1500" dirty="0" smtClean="0">
                  <a:latin typeface="Times New Roman" pitchFamily="18" charset="0"/>
                  <a:cs typeface="Times New Roman" pitchFamily="18" charset="0"/>
                </a:rPr>
                <a:t>поступающие в бюджет денежные средства (налоги юридических и физических лиц, штрафы, административные платежи и сборы, финансовая помощь)</a:t>
              </a:r>
              <a:endParaRPr lang="en-US" sz="1500" dirty="0"/>
            </a:p>
          </p:txBody>
        </p:sp>
        <p:sp>
          <p:nvSpPr>
            <p:cNvPr id="25" name="AutoShape 30"/>
            <p:cNvSpPr>
              <a:spLocks noChangeArrowheads="1"/>
            </p:cNvSpPr>
            <p:nvPr/>
          </p:nvSpPr>
          <p:spPr bwMode="gray">
            <a:xfrm>
              <a:off x="3508375" y="5226050"/>
              <a:ext cx="2163763" cy="869950"/>
            </a:xfrm>
            <a:prstGeom prst="roundRect">
              <a:avLst>
                <a:gd name="adj" fmla="val 40389"/>
              </a:avLst>
            </a:prstGeom>
            <a:gradFill rotWithShape="1">
              <a:gsLst>
                <a:gs pos="0">
                  <a:srgbClr val="58A4AE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" name="AutoShape 31"/>
            <p:cNvSpPr>
              <a:spLocks noChangeArrowheads="1"/>
            </p:cNvSpPr>
            <p:nvPr/>
          </p:nvSpPr>
          <p:spPr bwMode="gray">
            <a:xfrm>
              <a:off x="3552825" y="5249863"/>
              <a:ext cx="2070100" cy="7731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2B2BB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" name="AutoShape 33"/>
            <p:cNvSpPr>
              <a:spLocks noChangeArrowheads="1"/>
            </p:cNvSpPr>
            <p:nvPr/>
          </p:nvSpPr>
          <p:spPr bwMode="gray">
            <a:xfrm>
              <a:off x="5867400" y="2368550"/>
              <a:ext cx="2163763" cy="28575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B59F43"/>
                </a:gs>
                <a:gs pos="100000">
                  <a:srgbClr val="8F8849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" name="AutoShape 34"/>
            <p:cNvSpPr>
              <a:spLocks noChangeArrowheads="1"/>
            </p:cNvSpPr>
            <p:nvPr/>
          </p:nvSpPr>
          <p:spPr bwMode="gray">
            <a:xfrm>
              <a:off x="5900738" y="2376488"/>
              <a:ext cx="2343670" cy="2803525"/>
            </a:xfrm>
            <a:prstGeom prst="roundRect">
              <a:avLst>
                <a:gd name="adj" fmla="val 16667"/>
              </a:avLst>
            </a:prstGeom>
            <a:solidFill>
              <a:srgbClr val="E9E065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4" name="AutoShape 35"/>
            <p:cNvSpPr>
              <a:spLocks noChangeArrowheads="1"/>
            </p:cNvSpPr>
            <p:nvPr/>
          </p:nvSpPr>
          <p:spPr bwMode="gray">
            <a:xfrm>
              <a:off x="5918200" y="4440238"/>
              <a:ext cx="2254200" cy="7096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9E065"/>
                </a:gs>
                <a:gs pos="100000">
                  <a:srgbClr val="E9E065">
                    <a:gamma/>
                    <a:tint val="57647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" name="AutoShape 36"/>
            <p:cNvSpPr>
              <a:spLocks noChangeArrowheads="1"/>
            </p:cNvSpPr>
            <p:nvPr/>
          </p:nvSpPr>
          <p:spPr bwMode="gray">
            <a:xfrm>
              <a:off x="5918200" y="2398713"/>
              <a:ext cx="2254200" cy="7080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9E065">
                    <a:gamma/>
                    <a:tint val="33333"/>
                    <a:invGamma/>
                  </a:srgbClr>
                </a:gs>
                <a:gs pos="100000">
                  <a:srgbClr val="E9E065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3" name="Group 37"/>
            <p:cNvGrpSpPr>
              <a:grpSpLocks/>
            </p:cNvGrpSpPr>
            <p:nvPr/>
          </p:nvGrpSpPr>
          <p:grpSpPr bwMode="auto">
            <a:xfrm>
              <a:off x="6012160" y="1988840"/>
              <a:ext cx="2016224" cy="642938"/>
              <a:chOff x="1289" y="582"/>
              <a:chExt cx="668" cy="668"/>
            </a:xfrm>
          </p:grpSpPr>
          <p:sp>
            <p:nvSpPr>
              <p:cNvPr id="51" name="Oval 38"/>
              <p:cNvSpPr>
                <a:spLocks noChangeArrowheads="1"/>
              </p:cNvSpPr>
              <p:nvPr/>
            </p:nvSpPr>
            <p:spPr bwMode="gray">
              <a:xfrm>
                <a:off x="1289" y="582"/>
                <a:ext cx="668" cy="668"/>
              </a:xfrm>
              <a:prstGeom prst="ellipse">
                <a:avLst/>
              </a:prstGeom>
              <a:solidFill>
                <a:srgbClr val="333333"/>
              </a:soli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52" name="Oval 39"/>
              <p:cNvSpPr>
                <a:spLocks noChangeArrowheads="1"/>
              </p:cNvSpPr>
              <p:nvPr/>
            </p:nvSpPr>
            <p:spPr bwMode="gray">
              <a:xfrm>
                <a:off x="1298" y="582"/>
                <a:ext cx="646" cy="64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53" name="Oval 40"/>
              <p:cNvSpPr>
                <a:spLocks noChangeArrowheads="1"/>
              </p:cNvSpPr>
              <p:nvPr/>
            </p:nvSpPr>
            <p:spPr bwMode="gray">
              <a:xfrm>
                <a:off x="1304" y="591"/>
                <a:ext cx="631" cy="63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54" name="Oval 41"/>
              <p:cNvSpPr>
                <a:spLocks noChangeArrowheads="1"/>
              </p:cNvSpPr>
              <p:nvPr/>
            </p:nvSpPr>
            <p:spPr bwMode="gray">
              <a:xfrm>
                <a:off x="1311" y="597"/>
                <a:ext cx="600" cy="58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55" name="Oval 42"/>
              <p:cNvSpPr>
                <a:spLocks noChangeArrowheads="1"/>
              </p:cNvSpPr>
              <p:nvPr/>
            </p:nvSpPr>
            <p:spPr bwMode="gray">
              <a:xfrm>
                <a:off x="1346" y="613"/>
                <a:ext cx="533" cy="47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</p:grpSp>
        <p:sp>
          <p:nvSpPr>
            <p:cNvPr id="37" name="Text Box 43"/>
            <p:cNvSpPr txBox="1">
              <a:spLocks noChangeArrowheads="1"/>
            </p:cNvSpPr>
            <p:nvPr/>
          </p:nvSpPr>
          <p:spPr bwMode="gray">
            <a:xfrm>
              <a:off x="6372200" y="1988840"/>
              <a:ext cx="1296144" cy="6463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ru-RU" b="1" dirty="0" smtClean="0">
                  <a:solidFill>
                    <a:schemeClr val="accent4"/>
                  </a:solidFill>
                  <a:latin typeface="Times New Roman" pitchFamily="18" charset="0"/>
                  <a:cs typeface="Times New Roman" pitchFamily="18" charset="0"/>
                </a:rPr>
                <a:t>Расходы </a:t>
              </a:r>
            </a:p>
            <a:p>
              <a:pPr algn="ctr"/>
              <a:r>
                <a:rPr lang="ru-RU" b="1" dirty="0" smtClean="0">
                  <a:solidFill>
                    <a:schemeClr val="accent4"/>
                  </a:solidFill>
                  <a:latin typeface="Times New Roman" pitchFamily="18" charset="0"/>
                  <a:cs typeface="Times New Roman" pitchFamily="18" charset="0"/>
                </a:rPr>
                <a:t>бюджета</a:t>
              </a:r>
              <a:endParaRPr lang="en-US" b="1" dirty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8" name="Text Box 44"/>
            <p:cNvSpPr txBox="1">
              <a:spLocks noChangeArrowheads="1"/>
            </p:cNvSpPr>
            <p:nvPr/>
          </p:nvSpPr>
          <p:spPr bwMode="gray">
            <a:xfrm>
              <a:off x="5929513" y="2635171"/>
              <a:ext cx="2228800" cy="216982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ru-RU" sz="1500" dirty="0" smtClean="0">
                  <a:latin typeface="Times New Roman" pitchFamily="18" charset="0"/>
                  <a:cs typeface="Times New Roman" pitchFamily="18" charset="0"/>
                </a:rPr>
                <a:t>выплачиваемые из бюджета денежные средства (социальные выплаты населению, содержание государственных и муниципальных учреждений (образование, культура и другие),)                                                          </a:t>
              </a:r>
            </a:p>
          </p:txBody>
        </p:sp>
        <p:sp>
          <p:nvSpPr>
            <p:cNvPr id="39" name="AutoShape 45"/>
            <p:cNvSpPr>
              <a:spLocks noChangeArrowheads="1"/>
            </p:cNvSpPr>
            <p:nvPr/>
          </p:nvSpPr>
          <p:spPr bwMode="gray">
            <a:xfrm>
              <a:off x="5861050" y="5226050"/>
              <a:ext cx="2163763" cy="869950"/>
            </a:xfrm>
            <a:prstGeom prst="roundRect">
              <a:avLst>
                <a:gd name="adj" fmla="val 40389"/>
              </a:avLst>
            </a:prstGeom>
            <a:gradFill rotWithShape="1">
              <a:gsLst>
                <a:gs pos="0">
                  <a:srgbClr val="99BACC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0" name="AutoShape 46"/>
            <p:cNvSpPr>
              <a:spLocks noChangeArrowheads="1"/>
            </p:cNvSpPr>
            <p:nvPr/>
          </p:nvSpPr>
          <p:spPr bwMode="gray">
            <a:xfrm>
              <a:off x="5905499" y="5249863"/>
              <a:ext cx="2272090" cy="7731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8DAD4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" name="Oval 38"/>
            <p:cNvSpPr>
              <a:spLocks noChangeArrowheads="1"/>
            </p:cNvSpPr>
            <p:nvPr/>
          </p:nvSpPr>
          <p:spPr bwMode="gray">
            <a:xfrm>
              <a:off x="971600" y="1916832"/>
              <a:ext cx="2160240" cy="642938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42" name="Oval 39"/>
            <p:cNvSpPr>
              <a:spLocks noChangeArrowheads="1"/>
            </p:cNvSpPr>
            <p:nvPr/>
          </p:nvSpPr>
          <p:spPr bwMode="gray">
            <a:xfrm>
              <a:off x="994237" y="1921644"/>
              <a:ext cx="2089094" cy="622726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43" name="Oval 40"/>
            <p:cNvSpPr>
              <a:spLocks noChangeArrowheads="1"/>
            </p:cNvSpPr>
            <p:nvPr/>
          </p:nvSpPr>
          <p:spPr bwMode="gray">
            <a:xfrm>
              <a:off x="1020108" y="1925494"/>
              <a:ext cx="2040586" cy="607326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44" name="Oval 41"/>
            <p:cNvSpPr>
              <a:spLocks noChangeArrowheads="1"/>
            </p:cNvSpPr>
            <p:nvPr/>
          </p:nvSpPr>
          <p:spPr bwMode="gray">
            <a:xfrm>
              <a:off x="1042746" y="1931269"/>
              <a:ext cx="1940335" cy="566902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79216"/>
                    <a:invGamma/>
                  </a:srgbClr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45" name="Oval 42"/>
            <p:cNvSpPr>
              <a:spLocks noChangeArrowheads="1"/>
            </p:cNvSpPr>
            <p:nvPr/>
          </p:nvSpPr>
          <p:spPr bwMode="gray">
            <a:xfrm>
              <a:off x="1155932" y="1946669"/>
              <a:ext cx="1723665" cy="461029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tint val="0"/>
                    <a:invGamma/>
                  </a:srgbClr>
                </a:gs>
                <a:gs pos="100000">
                  <a:srgbClr val="D6E1E2">
                    <a:alpha val="3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46" name="Oval 38"/>
            <p:cNvSpPr>
              <a:spLocks noChangeArrowheads="1"/>
            </p:cNvSpPr>
            <p:nvPr/>
          </p:nvSpPr>
          <p:spPr bwMode="gray">
            <a:xfrm>
              <a:off x="3635896" y="1916832"/>
              <a:ext cx="1872208" cy="642938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47" name="Oval 39"/>
            <p:cNvSpPr>
              <a:spLocks noChangeArrowheads="1"/>
            </p:cNvSpPr>
            <p:nvPr/>
          </p:nvSpPr>
          <p:spPr bwMode="gray">
            <a:xfrm>
              <a:off x="3655515" y="1921644"/>
              <a:ext cx="1810548" cy="622726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48" name="Oval 40"/>
            <p:cNvSpPr>
              <a:spLocks noChangeArrowheads="1"/>
            </p:cNvSpPr>
            <p:nvPr/>
          </p:nvSpPr>
          <p:spPr bwMode="gray">
            <a:xfrm>
              <a:off x="3677937" y="1925494"/>
              <a:ext cx="1768508" cy="607326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49" name="Oval 41"/>
            <p:cNvSpPr>
              <a:spLocks noChangeArrowheads="1"/>
            </p:cNvSpPr>
            <p:nvPr/>
          </p:nvSpPr>
          <p:spPr bwMode="gray">
            <a:xfrm>
              <a:off x="3697556" y="1931269"/>
              <a:ext cx="1681624" cy="566902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79216"/>
                    <a:invGamma/>
                  </a:srgbClr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50" name="Oval 42"/>
            <p:cNvSpPr>
              <a:spLocks noChangeArrowheads="1"/>
            </p:cNvSpPr>
            <p:nvPr/>
          </p:nvSpPr>
          <p:spPr bwMode="gray">
            <a:xfrm>
              <a:off x="3795650" y="1946669"/>
              <a:ext cx="1493843" cy="461029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tint val="0"/>
                    <a:invGamma/>
                  </a:srgbClr>
                </a:gs>
                <a:gs pos="100000">
                  <a:srgbClr val="D6E1E2">
                    <a:alpha val="3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</p:grpSp>
      <p:sp>
        <p:nvSpPr>
          <p:cNvPr id="56" name="Text Box 43"/>
          <p:cNvSpPr txBox="1">
            <a:spLocks noChangeArrowheads="1"/>
          </p:cNvSpPr>
          <p:nvPr/>
        </p:nvSpPr>
        <p:spPr bwMode="gray">
          <a:xfrm>
            <a:off x="3923928" y="980728"/>
            <a:ext cx="1584176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Доходы </a:t>
            </a:r>
          </a:p>
          <a:p>
            <a:pPr algn="ctr"/>
            <a:r>
              <a:rPr lang="ru-RU" b="1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бюджета</a:t>
            </a:r>
            <a:endParaRPr lang="en-US" b="1" dirty="0">
              <a:solidFill>
                <a:schemeClr val="accent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7" name="Text Box 43"/>
          <p:cNvSpPr txBox="1">
            <a:spLocks noChangeArrowheads="1"/>
          </p:cNvSpPr>
          <p:nvPr/>
        </p:nvSpPr>
        <p:spPr bwMode="gray">
          <a:xfrm>
            <a:off x="1331640" y="1052736"/>
            <a:ext cx="1296144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БЮДЖЕТ</a:t>
            </a:r>
            <a:endParaRPr lang="en-US" b="1" dirty="0">
              <a:solidFill>
                <a:schemeClr val="accent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323528" y="4869160"/>
            <a:ext cx="8424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Если расходная часть бюджета превышает доходную, то бюджет формируется с </a:t>
            </a:r>
            <a:r>
              <a:rPr lang="ru-RU" b="1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дефицитом</a:t>
            </a:r>
            <a:endParaRPr lang="ru-RU" dirty="0" smtClean="0">
              <a:solidFill>
                <a:schemeClr val="accent4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Превышение доходов над расходами  образует положительный остаток бюджета </a:t>
            </a:r>
            <a:r>
              <a:rPr lang="ru-RU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b="1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профицит</a:t>
            </a:r>
            <a:r>
              <a:rPr lang="ru-RU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) </a:t>
            </a:r>
          </a:p>
        </p:txBody>
      </p:sp>
      <p:sp>
        <p:nvSpPr>
          <p:cNvPr id="60" name="Выгнутая вниз стрелка 59"/>
          <p:cNvSpPr/>
          <p:nvPr/>
        </p:nvSpPr>
        <p:spPr>
          <a:xfrm>
            <a:off x="3347864" y="3212976"/>
            <a:ext cx="5796136" cy="720080"/>
          </a:xfrm>
          <a:prstGeom prst="curvedUpArrow">
            <a:avLst>
              <a:gd name="adj1" fmla="val 35040"/>
              <a:gd name="adj2" fmla="val 50000"/>
              <a:gd name="adj3" fmla="val 14800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Овал 55"/>
          <p:cNvSpPr/>
          <p:nvPr/>
        </p:nvSpPr>
        <p:spPr>
          <a:xfrm>
            <a:off x="4067944" y="2708920"/>
            <a:ext cx="1584176" cy="1584176"/>
          </a:xfrm>
          <a:prstGeom prst="ellipse">
            <a:avLst/>
          </a:prstGeom>
          <a:gradFill flip="none" rotWithShape="1">
            <a:gsLst>
              <a:gs pos="0">
                <a:srgbClr val="6CA5D8">
                  <a:tint val="66000"/>
                  <a:satMod val="160000"/>
                </a:srgbClr>
              </a:gs>
              <a:gs pos="50000">
                <a:srgbClr val="6CA5D8">
                  <a:tint val="44500"/>
                  <a:satMod val="160000"/>
                </a:srgbClr>
              </a:gs>
              <a:gs pos="100000">
                <a:srgbClr val="6CA5D8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Трапеция 48"/>
          <p:cNvSpPr/>
          <p:nvPr/>
        </p:nvSpPr>
        <p:spPr>
          <a:xfrm rot="3309488">
            <a:off x="1330280" y="3611725"/>
            <a:ext cx="4582055" cy="1680873"/>
          </a:xfrm>
          <a:prstGeom prst="trapezoid">
            <a:avLst>
              <a:gd name="adj" fmla="val 90751"/>
            </a:avLst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Трапеция 50"/>
          <p:cNvSpPr/>
          <p:nvPr/>
        </p:nvSpPr>
        <p:spPr>
          <a:xfrm rot="10255841">
            <a:off x="1601407" y="1332046"/>
            <a:ext cx="6024831" cy="1492692"/>
          </a:xfrm>
          <a:prstGeom prst="trapezoid">
            <a:avLst>
              <a:gd name="adj" fmla="val 145897"/>
            </a:avLst>
          </a:prstGeom>
          <a:gradFill flip="none" rotWithShape="1">
            <a:gsLst>
              <a:gs pos="0">
                <a:schemeClr val="bg2">
                  <a:lumMod val="50000"/>
                  <a:tint val="66000"/>
                  <a:satMod val="160000"/>
                </a:schemeClr>
              </a:gs>
              <a:gs pos="50000">
                <a:schemeClr val="bg2">
                  <a:lumMod val="50000"/>
                  <a:tint val="44500"/>
                  <a:satMod val="16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Трапеция 49"/>
          <p:cNvSpPr/>
          <p:nvPr/>
        </p:nvSpPr>
        <p:spPr>
          <a:xfrm rot="17680318">
            <a:off x="4198965" y="3172780"/>
            <a:ext cx="4606763" cy="2132384"/>
          </a:xfrm>
          <a:prstGeom prst="trapezoid">
            <a:avLst>
              <a:gd name="adj" fmla="val 70959"/>
            </a:avLst>
          </a:prstGeom>
          <a:gradFill flip="none" rotWithShape="1">
            <a:gsLst>
              <a:gs pos="0">
                <a:schemeClr val="accent3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3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Круговая стрелка 34"/>
          <p:cNvSpPr/>
          <p:nvPr/>
        </p:nvSpPr>
        <p:spPr>
          <a:xfrm rot="11234738">
            <a:off x="2583580" y="1441589"/>
            <a:ext cx="4143932" cy="4128865"/>
          </a:xfrm>
          <a:prstGeom prst="circularArrow">
            <a:avLst>
              <a:gd name="adj1" fmla="val 9852"/>
              <a:gd name="adj2" fmla="val 1079964"/>
              <a:gd name="adj3" fmla="val 20521652"/>
              <a:gd name="adj4" fmla="val 16251027"/>
              <a:gd name="adj5" fmla="val 13611"/>
            </a:avLst>
          </a:prstGeom>
          <a:solidFill>
            <a:schemeClr val="accent4">
              <a:lumMod val="60000"/>
              <a:lumOff val="40000"/>
              <a:alpha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aphicFrame>
        <p:nvGraphicFramePr>
          <p:cNvPr id="55" name="Диаграмма 54"/>
          <p:cNvGraphicFramePr/>
          <p:nvPr/>
        </p:nvGraphicFramePr>
        <p:xfrm>
          <a:off x="3131840" y="2204864"/>
          <a:ext cx="3456384" cy="2664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6" name="Круговая стрелка 35"/>
          <p:cNvSpPr/>
          <p:nvPr/>
        </p:nvSpPr>
        <p:spPr>
          <a:xfrm rot="4752060">
            <a:off x="1496921" y="117448"/>
            <a:ext cx="6566445" cy="6765088"/>
          </a:xfrm>
          <a:prstGeom prst="circularArrow">
            <a:avLst>
              <a:gd name="adj1" fmla="val 9181"/>
              <a:gd name="adj2" fmla="val 1817004"/>
              <a:gd name="adj3" fmla="val 20462557"/>
              <a:gd name="adj4" fmla="val 1156852"/>
              <a:gd name="adj5" fmla="val 13368"/>
            </a:avLst>
          </a:prstGeom>
          <a:solidFill>
            <a:schemeClr val="tx1">
              <a:lumMod val="95000"/>
              <a:lumOff val="5000"/>
              <a:alpha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0" y="109538"/>
            <a:ext cx="5835352" cy="563562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Этапы бюджетного процесса</a:t>
            </a:r>
            <a:endParaRPr lang="en-US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 rot="3128025">
            <a:off x="3882639" y="3067378"/>
            <a:ext cx="1548226" cy="1382462"/>
          </a:xfrm>
          <a:prstGeom prst="rect">
            <a:avLst/>
          </a:prstGeom>
          <a:noFill/>
        </p:spPr>
        <p:txBody>
          <a:bodyPr wrap="square" rtlCol="0">
            <a:prstTxWarp prst="textArchDown">
              <a:avLst>
                <a:gd name="adj" fmla="val 268457"/>
              </a:avLst>
            </a:prstTxWarp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планирование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 rot="21016394">
            <a:off x="4173702" y="2561653"/>
            <a:ext cx="1172121" cy="878130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исполнение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 rot="17570003">
            <a:off x="4765066" y="3247037"/>
            <a:ext cx="1259219" cy="877180"/>
          </a:xfrm>
          <a:prstGeom prst="rect">
            <a:avLst/>
          </a:prstGeom>
          <a:noFill/>
        </p:spPr>
        <p:txBody>
          <a:bodyPr wrap="square" rtlCol="0">
            <a:prstTxWarp prst="textArchDown">
              <a:avLst/>
            </a:prstTxWarp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отчетность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7" name="Пятиугольник 56"/>
          <p:cNvSpPr/>
          <p:nvPr/>
        </p:nvSpPr>
        <p:spPr>
          <a:xfrm>
            <a:off x="1742473" y="5815292"/>
            <a:ext cx="1944216" cy="638044"/>
          </a:xfrm>
          <a:prstGeom prst="homePlate">
            <a:avLst/>
          </a:prstGeom>
          <a:gradFill flip="none" rotWithShape="1">
            <a:gsLst>
              <a:gs pos="0">
                <a:schemeClr val="accent5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5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Формирование бюджета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" name="Пятиугольник 57"/>
          <p:cNvSpPr/>
          <p:nvPr/>
        </p:nvSpPr>
        <p:spPr>
          <a:xfrm>
            <a:off x="539552" y="4581129"/>
            <a:ext cx="2124236" cy="1008112"/>
          </a:xfrm>
          <a:prstGeom prst="homePlate">
            <a:avLst/>
          </a:prstGeom>
          <a:gradFill flip="none" rotWithShape="1">
            <a:gsLst>
              <a:gs pos="0">
                <a:schemeClr val="accent5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5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Рассмотрение бюджета Собранием депутатов Озерского сельсовета </a:t>
            </a:r>
            <a:r>
              <a:rPr lang="ru-RU" sz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Щигровского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района Курской области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2" name="Пятиугольник 61"/>
          <p:cNvSpPr/>
          <p:nvPr/>
        </p:nvSpPr>
        <p:spPr>
          <a:xfrm>
            <a:off x="251519" y="2857496"/>
            <a:ext cx="1944216" cy="1643074"/>
          </a:xfrm>
          <a:prstGeom prst="homePlate">
            <a:avLst/>
          </a:prstGeom>
          <a:gradFill flip="none" rotWithShape="1">
            <a:gsLst>
              <a:gs pos="0">
                <a:schemeClr val="accent5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5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Утверждение бюджета МО «Озерский сельсовет» </a:t>
            </a:r>
            <a:r>
              <a:rPr lang="ru-RU" sz="135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Щигровского</a:t>
            </a:r>
            <a:r>
              <a:rPr lang="ru-RU" sz="13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района Курской области</a:t>
            </a:r>
            <a:endParaRPr lang="ru-RU" sz="135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" name="Пятиугольник 62"/>
          <p:cNvSpPr/>
          <p:nvPr/>
        </p:nvSpPr>
        <p:spPr>
          <a:xfrm>
            <a:off x="755576" y="1844824"/>
            <a:ext cx="1944216" cy="504056"/>
          </a:xfrm>
          <a:prstGeom prst="homePlate">
            <a:avLst/>
          </a:prstGeom>
          <a:gradFill flip="none" rotWithShape="1">
            <a:gsLst>
              <a:gs pos="0">
                <a:schemeClr val="bg2">
                  <a:lumMod val="75000"/>
                  <a:shade val="30000"/>
                  <a:satMod val="115000"/>
                </a:schemeClr>
              </a:gs>
              <a:gs pos="50000">
                <a:schemeClr val="bg2">
                  <a:lumMod val="75000"/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Заключение контрактов, договоров</a:t>
            </a:r>
          </a:p>
          <a:p>
            <a:pPr algn="ctr"/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4" name="Пятиугольник 63"/>
          <p:cNvSpPr/>
          <p:nvPr/>
        </p:nvSpPr>
        <p:spPr>
          <a:xfrm>
            <a:off x="1043608" y="1268760"/>
            <a:ext cx="1944216" cy="504056"/>
          </a:xfrm>
          <a:prstGeom prst="homePlate">
            <a:avLst/>
          </a:prstGeom>
          <a:gradFill flip="none" rotWithShape="1">
            <a:gsLst>
              <a:gs pos="0">
                <a:schemeClr val="bg2">
                  <a:lumMod val="75000"/>
                  <a:shade val="30000"/>
                  <a:satMod val="115000"/>
                </a:schemeClr>
              </a:gs>
              <a:gs pos="50000">
                <a:schemeClr val="bg2">
                  <a:lumMod val="75000"/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Социальные выплаты населению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5" name="Пятиугольник 64"/>
          <p:cNvSpPr/>
          <p:nvPr/>
        </p:nvSpPr>
        <p:spPr>
          <a:xfrm rot="10800000">
            <a:off x="6444208" y="1052736"/>
            <a:ext cx="1944216" cy="504056"/>
          </a:xfrm>
          <a:prstGeom prst="homePlate">
            <a:avLst/>
          </a:prstGeom>
          <a:gradFill flip="none" rotWithShape="1">
            <a:gsLst>
              <a:gs pos="0">
                <a:schemeClr val="bg2">
                  <a:lumMod val="75000"/>
                  <a:shade val="30000"/>
                  <a:satMod val="115000"/>
                </a:schemeClr>
              </a:gs>
              <a:gs pos="50000">
                <a:schemeClr val="bg2">
                  <a:lumMod val="75000"/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6" name="Пятиугольник 65"/>
          <p:cNvSpPr/>
          <p:nvPr/>
        </p:nvSpPr>
        <p:spPr>
          <a:xfrm flipH="1">
            <a:off x="6971340" y="2564905"/>
            <a:ext cx="2172660" cy="648071"/>
          </a:xfrm>
          <a:prstGeom prst="homePlate">
            <a:avLst/>
          </a:prstGeom>
          <a:gradFill flip="none" rotWithShape="1">
            <a:gsLst>
              <a:gs pos="0">
                <a:schemeClr val="accent3">
                  <a:lumMod val="75000"/>
                </a:schemeClr>
              </a:gs>
              <a:gs pos="50000">
                <a:schemeClr val="accent3">
                  <a:lumMod val="60000"/>
                  <a:lumOff val="4000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Составление отчетности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7" name="Пятиугольник 66"/>
          <p:cNvSpPr/>
          <p:nvPr/>
        </p:nvSpPr>
        <p:spPr>
          <a:xfrm flipH="1">
            <a:off x="6732240" y="3284985"/>
            <a:ext cx="2411760" cy="1151109"/>
          </a:xfrm>
          <a:prstGeom prst="homePlate">
            <a:avLst/>
          </a:prstGeom>
          <a:gradFill flip="none" rotWithShape="1">
            <a:gsLst>
              <a:gs pos="0">
                <a:schemeClr val="accent3">
                  <a:lumMod val="75000"/>
                </a:schemeClr>
              </a:gs>
              <a:gs pos="50000">
                <a:schemeClr val="accent3">
                  <a:lumMod val="60000"/>
                  <a:lumOff val="4000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Формирование проекта Решения Собрания депутатов Озерского сельсовета </a:t>
            </a:r>
            <a:r>
              <a:rPr lang="ru-RU" sz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Щигровского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района Курской области  об исполнении бюджета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9" name="Пятиугольник 68"/>
          <p:cNvSpPr/>
          <p:nvPr/>
        </p:nvSpPr>
        <p:spPr>
          <a:xfrm flipH="1">
            <a:off x="6660232" y="4509120"/>
            <a:ext cx="2483768" cy="1224136"/>
          </a:xfrm>
          <a:prstGeom prst="homePlate">
            <a:avLst/>
          </a:prstGeom>
          <a:gradFill flip="none" rotWithShape="1">
            <a:gsLst>
              <a:gs pos="0">
                <a:schemeClr val="accent3">
                  <a:lumMod val="75000"/>
                </a:schemeClr>
              </a:gs>
              <a:gs pos="50000">
                <a:schemeClr val="accent3">
                  <a:lumMod val="60000"/>
                  <a:lumOff val="4000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Внесение Администрацией Озерского сельсовета </a:t>
            </a:r>
            <a:r>
              <a:rPr lang="ru-RU" sz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Щигровского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района Курской области на Собрание депутатов проекта Решения об  исполнении бюджета</a:t>
            </a:r>
          </a:p>
          <a:p>
            <a:pPr algn="ctr"/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0" name="Пятиугольник 69"/>
          <p:cNvSpPr/>
          <p:nvPr/>
        </p:nvSpPr>
        <p:spPr>
          <a:xfrm flipH="1">
            <a:off x="6228181" y="5815292"/>
            <a:ext cx="2808315" cy="854068"/>
          </a:xfrm>
          <a:prstGeom prst="homePlate">
            <a:avLst/>
          </a:prstGeom>
          <a:gradFill flip="none" rotWithShape="1">
            <a:gsLst>
              <a:gs pos="0">
                <a:schemeClr val="accent3">
                  <a:lumMod val="75000"/>
                </a:schemeClr>
              </a:gs>
              <a:gs pos="50000">
                <a:schemeClr val="accent3">
                  <a:lumMod val="60000"/>
                  <a:lumOff val="4000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Рассмотрение и утверждение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Собранием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депутатов Решения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 исполнении бюджета.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2" name="Пятиугольник 71"/>
          <p:cNvSpPr/>
          <p:nvPr/>
        </p:nvSpPr>
        <p:spPr>
          <a:xfrm>
            <a:off x="1691680" y="836712"/>
            <a:ext cx="1944216" cy="360040"/>
          </a:xfrm>
          <a:prstGeom prst="homePlate">
            <a:avLst/>
          </a:prstGeom>
          <a:gradFill flip="none" rotWithShape="1">
            <a:gsLst>
              <a:gs pos="0">
                <a:schemeClr val="bg2">
                  <a:lumMod val="75000"/>
                  <a:shade val="30000"/>
                  <a:satMod val="115000"/>
                </a:schemeClr>
              </a:gs>
              <a:gs pos="50000">
                <a:schemeClr val="bg2">
                  <a:lumMod val="75000"/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Оплата труда 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4211960" y="3212976"/>
            <a:ext cx="12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Бюджетный процесс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6732240" y="1052736"/>
            <a:ext cx="1584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Оплата иных расходов</a:t>
            </a:r>
            <a:endParaRPr lang="ru-RU" sz="1400" dirty="0"/>
          </a:p>
        </p:txBody>
      </p:sp>
      <p:sp>
        <p:nvSpPr>
          <p:cNvPr id="76" name="Круговая стрелка 75"/>
          <p:cNvSpPr/>
          <p:nvPr/>
        </p:nvSpPr>
        <p:spPr>
          <a:xfrm rot="18853849">
            <a:off x="2832286" y="1336922"/>
            <a:ext cx="4143932" cy="4128865"/>
          </a:xfrm>
          <a:prstGeom prst="circularArrow">
            <a:avLst>
              <a:gd name="adj1" fmla="val 9852"/>
              <a:gd name="adj2" fmla="val 1079964"/>
              <a:gd name="adj3" fmla="val 20521652"/>
              <a:gd name="adj4" fmla="val 15476710"/>
              <a:gd name="adj5" fmla="val 13611"/>
            </a:avLst>
          </a:prstGeom>
          <a:solidFill>
            <a:schemeClr val="accent4">
              <a:lumMod val="60000"/>
              <a:lumOff val="40000"/>
              <a:alpha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7" name="Круговая стрелка 76"/>
          <p:cNvSpPr/>
          <p:nvPr/>
        </p:nvSpPr>
        <p:spPr>
          <a:xfrm rot="3747480">
            <a:off x="2912319" y="1492017"/>
            <a:ext cx="4143932" cy="4128865"/>
          </a:xfrm>
          <a:prstGeom prst="circularArrow">
            <a:avLst>
              <a:gd name="adj1" fmla="val 9852"/>
              <a:gd name="adj2" fmla="val 1079964"/>
              <a:gd name="adj3" fmla="val 20521652"/>
              <a:gd name="adj4" fmla="val 16741331"/>
              <a:gd name="adj5" fmla="val 13611"/>
            </a:avLst>
          </a:prstGeom>
          <a:solidFill>
            <a:schemeClr val="accent4">
              <a:lumMod val="60000"/>
              <a:lumOff val="40000"/>
              <a:alpha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8" name="Овал 77"/>
          <p:cNvSpPr/>
          <p:nvPr/>
        </p:nvSpPr>
        <p:spPr>
          <a:xfrm>
            <a:off x="4139952" y="4797152"/>
            <a:ext cx="432048" cy="432048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9" name="Овал 78"/>
          <p:cNvSpPr/>
          <p:nvPr/>
        </p:nvSpPr>
        <p:spPr>
          <a:xfrm>
            <a:off x="3419872" y="2348880"/>
            <a:ext cx="432048" cy="432048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0" name="Овал 79"/>
          <p:cNvSpPr/>
          <p:nvPr/>
        </p:nvSpPr>
        <p:spPr>
          <a:xfrm>
            <a:off x="6228184" y="2924944"/>
            <a:ext cx="432048" cy="432048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0" y="109538"/>
            <a:ext cx="7239000" cy="563562"/>
          </a:xfrm>
        </p:spPr>
        <p:txBody>
          <a:bodyPr/>
          <a:lstStyle/>
          <a:p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Гражданин, его участие </a:t>
            </a:r>
            <a:br>
              <a:rPr lang="ru-RU" sz="2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в бюджетном процессе</a:t>
            </a:r>
            <a:endParaRPr lang="en-US" sz="2900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755576" y="1052736"/>
            <a:ext cx="3024336" cy="83099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Помогает формировать доходную часть бюджета (налог на доходы физических лиц)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251520" y="4509120"/>
            <a:ext cx="3960440" cy="203132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Получает социальные гарантии - расходная часть бюджета (образование, социальные льготы и другие направления социальных гарантий населению)</a:t>
            </a:r>
          </a:p>
          <a:p>
            <a:pPr algn="ct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0" y="1988841"/>
            <a:ext cx="4499992" cy="613589"/>
          </a:xfrm>
          <a:prstGeom prst="downArrow">
            <a:avLst>
              <a:gd name="adj1" fmla="val 71811"/>
              <a:gd name="adj2" fmla="val 62798"/>
            </a:avLst>
          </a:prstGeom>
          <a:gradFill flip="none" rotWithShape="1">
            <a:gsLst>
              <a:gs pos="0">
                <a:schemeClr val="accent4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4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4">
                  <a:lumMod val="60000"/>
                  <a:lumOff val="40000"/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НАЛОГОПЛАТЕЛЬЩИК</a:t>
            </a:r>
            <a:endParaRPr lang="ru-RU" sz="1600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6" name="Прямая соединительная линия 125"/>
          <p:cNvCxnSpPr/>
          <p:nvPr/>
        </p:nvCxnSpPr>
        <p:spPr>
          <a:xfrm>
            <a:off x="4499992" y="908720"/>
            <a:ext cx="0" cy="55446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TextBox 126"/>
          <p:cNvSpPr txBox="1"/>
          <p:nvPr/>
        </p:nvSpPr>
        <p:spPr>
          <a:xfrm>
            <a:off x="0" y="3573016"/>
            <a:ext cx="4427984" cy="867549"/>
          </a:xfrm>
          <a:prstGeom prst="downArrow">
            <a:avLst>
              <a:gd name="adj1" fmla="val 66225"/>
              <a:gd name="adj2" fmla="val 50000"/>
            </a:avLst>
          </a:prstGeom>
          <a:gradFill flip="none" rotWithShape="1">
            <a:gsLst>
              <a:gs pos="0">
                <a:schemeClr val="accent3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3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3">
                  <a:lumMod val="20000"/>
                  <a:lumOff val="80000"/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ПОЛУЧАТЕЛЬ СОЦИАЛЬНЫХ ГАРАНТИЙ</a:t>
            </a:r>
            <a:endParaRPr lang="ru-RU" sz="16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8" name="Овал 127"/>
          <p:cNvSpPr/>
          <p:nvPr/>
        </p:nvSpPr>
        <p:spPr>
          <a:xfrm>
            <a:off x="1043608" y="2636912"/>
            <a:ext cx="2376264" cy="864096"/>
          </a:xfrm>
          <a:prstGeom prst="ellipse">
            <a:avLst/>
          </a:prstGeom>
          <a:ln>
            <a:noFill/>
          </a:ln>
          <a:scene3d>
            <a:camera prst="orthographicFront"/>
            <a:lightRig rig="threePt" dir="t">
              <a:rot lat="0" lon="0" rev="2400000"/>
            </a:lightRig>
          </a:scene3d>
          <a:sp3d>
            <a:bevelT w="311150" h="336550"/>
            <a:bevelB w="412750" h="901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БЮДЖЕТ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9" name="Рисунок 128" descr="ЖКХ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87824" y="5517232"/>
            <a:ext cx="785817" cy="785818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/>
            <a:bevelB w="82550" h="44450" prst="angle"/>
            <a:contourClr>
              <a:srgbClr val="FFFFFF"/>
            </a:contourClr>
          </a:sp3d>
        </p:spPr>
      </p:pic>
      <p:pic>
        <p:nvPicPr>
          <p:cNvPr id="130" name="Рисунок 129" descr="образование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5517232"/>
            <a:ext cx="1094796" cy="824136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/>
            <a:bevelB w="82550" h="44450" prst="angle"/>
            <a:contourClr>
              <a:srgbClr val="FFFFFF"/>
            </a:contourClr>
          </a:sp3d>
        </p:spPr>
      </p:pic>
      <p:sp>
        <p:nvSpPr>
          <p:cNvPr id="132" name="TextBox 131"/>
          <p:cNvSpPr txBox="1"/>
          <p:nvPr/>
        </p:nvSpPr>
        <p:spPr>
          <a:xfrm>
            <a:off x="4932040" y="1124744"/>
            <a:ext cx="3744416" cy="1123712"/>
          </a:xfrm>
          <a:prstGeom prst="wedgeRoundRectCallout">
            <a:avLst>
              <a:gd name="adj1" fmla="val -46244"/>
              <a:gd name="adj2" fmla="val 102994"/>
              <a:gd name="adj3" fmla="val 16667"/>
            </a:avLst>
          </a:prstGeom>
          <a:gradFill flip="none" rotWithShape="1">
            <a:gsLst>
              <a:gs pos="0">
                <a:schemeClr val="bg2">
                  <a:lumMod val="25000"/>
                  <a:shade val="30000"/>
                  <a:satMod val="115000"/>
                </a:schemeClr>
              </a:gs>
              <a:gs pos="50000">
                <a:schemeClr val="bg2">
                  <a:lumMod val="25000"/>
                  <a:shade val="67500"/>
                  <a:satMod val="115000"/>
                </a:schemeClr>
              </a:gs>
              <a:gs pos="100000">
                <a:schemeClr val="bg2">
                  <a:lumMod val="25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Возможности влияния гражданина на состав бюджета</a:t>
            </a:r>
            <a:endParaRPr lang="ru-RU" sz="20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34" name="Схема 133"/>
          <p:cNvGraphicFramePr/>
          <p:nvPr>
            <p:extLst>
              <p:ext uri="{D42A27DB-BD31-4B8C-83A1-F6EECF244321}">
                <p14:modId xmlns="" xmlns:p14="http://schemas.microsoft.com/office/powerpoint/2010/main" val="1044302851"/>
              </p:ext>
            </p:extLst>
          </p:nvPr>
        </p:nvGraphicFramePr>
        <p:xfrm>
          <a:off x="4788024" y="2636912"/>
          <a:ext cx="4032448" cy="3240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Прямоугольник 77"/>
          <p:cNvSpPr/>
          <p:nvPr/>
        </p:nvSpPr>
        <p:spPr>
          <a:xfrm>
            <a:off x="8244408" y="3828869"/>
            <a:ext cx="576064" cy="75225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6149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908175" y="0"/>
            <a:ext cx="6984305" cy="785794"/>
          </a:xfrm>
        </p:spPr>
        <p:txBody>
          <a:bodyPr/>
          <a:lstStyle/>
          <a:p>
            <a:pPr algn="ctr"/>
            <a:r>
              <a:rPr lang="ru-RU" sz="2000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                    ИСПОЛНЕНИЕ  БЮДЖЕТА  </a:t>
            </a:r>
            <a:br>
              <a:rPr lang="ru-RU" sz="2000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МО «Озерский сельсовет» </a:t>
            </a:r>
            <a:r>
              <a:rPr lang="ru-RU" sz="1800" dirty="0" err="1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Щигровского</a:t>
            </a:r>
            <a:r>
              <a:rPr lang="ru-RU" sz="1800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района Курской области  </a:t>
            </a:r>
            <a:r>
              <a:rPr lang="ru-RU" sz="1800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за </a:t>
            </a:r>
            <a:r>
              <a:rPr lang="ru-RU" sz="1800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2014 </a:t>
            </a:r>
            <a:r>
              <a:rPr lang="ru-RU" sz="1800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год</a:t>
            </a:r>
            <a:endParaRPr lang="ru-RU" sz="1800" dirty="0" smtClean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grpSp>
        <p:nvGrpSpPr>
          <p:cNvPr id="3" name="Группа 235"/>
          <p:cNvGrpSpPr>
            <a:grpSpLocks/>
          </p:cNvGrpSpPr>
          <p:nvPr/>
        </p:nvGrpSpPr>
        <p:grpSpPr bwMode="auto">
          <a:xfrm>
            <a:off x="65682" y="857233"/>
            <a:ext cx="9082805" cy="6101036"/>
            <a:chOff x="25699" y="1030076"/>
            <a:chExt cx="9082805" cy="5832648"/>
          </a:xfrm>
        </p:grpSpPr>
        <p:sp>
          <p:nvSpPr>
            <p:cNvPr id="188" name="AutoShape 15"/>
            <p:cNvSpPr>
              <a:spLocks noChangeArrowheads="1"/>
            </p:cNvSpPr>
            <p:nvPr/>
          </p:nvSpPr>
          <p:spPr bwMode="gray">
            <a:xfrm>
              <a:off x="4464496" y="1030076"/>
              <a:ext cx="4644008" cy="5832648"/>
            </a:xfrm>
            <a:prstGeom prst="rightArrow">
              <a:avLst>
                <a:gd name="adj1" fmla="val 78678"/>
                <a:gd name="adj2" fmla="val 20961"/>
              </a:avLst>
            </a:prstGeom>
            <a:solidFill>
              <a:schemeClr val="bg2">
                <a:lumMod val="75000"/>
                <a:alpha val="62000"/>
              </a:schemeClr>
            </a:solidFill>
            <a:ln w="9525">
              <a:noFill/>
              <a:miter lim="800000"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none" anchor="ctr"/>
            <a:lstStyle/>
            <a:p>
              <a:pPr>
                <a:defRPr/>
              </a:pPr>
              <a:endParaRPr lang="ru-RU" dirty="0">
                <a:cs typeface="+mn-cs"/>
              </a:endParaRPr>
            </a:p>
          </p:txBody>
        </p:sp>
        <p:sp>
          <p:nvSpPr>
            <p:cNvPr id="146" name="AutoShape 19"/>
            <p:cNvSpPr>
              <a:spLocks noChangeArrowheads="1"/>
            </p:cNvSpPr>
            <p:nvPr/>
          </p:nvSpPr>
          <p:spPr bwMode="gray">
            <a:xfrm>
              <a:off x="3348038" y="5527120"/>
              <a:ext cx="2519362" cy="965016"/>
            </a:xfrm>
            <a:prstGeom prst="can">
              <a:avLst>
                <a:gd name="adj" fmla="val 32032"/>
              </a:avLst>
            </a:prstGeom>
            <a:gradFill rotWithShape="1">
              <a:gsLst>
                <a:gs pos="0">
                  <a:schemeClr val="hlink">
                    <a:gamma/>
                    <a:shade val="46275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49" name="AutoShape 6"/>
            <p:cNvSpPr>
              <a:spLocks noChangeArrowheads="1"/>
            </p:cNvSpPr>
            <p:nvPr/>
          </p:nvSpPr>
          <p:spPr bwMode="gray">
            <a:xfrm>
              <a:off x="3492500" y="3501346"/>
              <a:ext cx="2232025" cy="2094161"/>
            </a:xfrm>
            <a:prstGeom prst="can">
              <a:avLst>
                <a:gd name="adj" fmla="val 18521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33" name="AutoShape 6"/>
            <p:cNvSpPr>
              <a:spLocks noChangeArrowheads="1"/>
            </p:cNvSpPr>
            <p:nvPr/>
          </p:nvSpPr>
          <p:spPr bwMode="gray">
            <a:xfrm>
              <a:off x="3492500" y="1844862"/>
              <a:ext cx="2232025" cy="1800857"/>
            </a:xfrm>
            <a:prstGeom prst="can">
              <a:avLst>
                <a:gd name="adj" fmla="val 18521"/>
              </a:avLst>
            </a:prstGeom>
            <a:gradFill flip="none" rotWithShape="1">
              <a:gsLst>
                <a:gs pos="0">
                  <a:srgbClr val="27F98B">
                    <a:shade val="30000"/>
                    <a:satMod val="115000"/>
                  </a:srgbClr>
                </a:gs>
                <a:gs pos="50000">
                  <a:srgbClr val="27F98B">
                    <a:shade val="67500"/>
                    <a:satMod val="115000"/>
                  </a:srgbClr>
                </a:gs>
                <a:gs pos="100000">
                  <a:srgbClr val="27F98B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42" name="AutoShape 15"/>
            <p:cNvSpPr>
              <a:spLocks noChangeArrowheads="1"/>
            </p:cNvSpPr>
            <p:nvPr/>
          </p:nvSpPr>
          <p:spPr bwMode="gray">
            <a:xfrm>
              <a:off x="25699" y="1030076"/>
              <a:ext cx="3466801" cy="5711293"/>
            </a:xfrm>
            <a:prstGeom prst="rightArrow">
              <a:avLst>
                <a:gd name="adj1" fmla="val 78678"/>
                <a:gd name="adj2" fmla="val 20961"/>
              </a:avLst>
            </a:prstGeom>
            <a:solidFill>
              <a:srgbClr val="99FF99">
                <a:alpha val="26000"/>
              </a:srgbClr>
            </a:solidFill>
            <a:ln w="9525">
              <a:noFill/>
              <a:miter lim="800000"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none" anchor="ctr"/>
            <a:lstStyle/>
            <a:p>
              <a:pPr>
                <a:defRPr/>
              </a:pPr>
              <a:endParaRPr lang="ru-RU" b="1" dirty="0">
                <a:cs typeface="+mn-cs"/>
              </a:endParaRPr>
            </a:p>
          </p:txBody>
        </p:sp>
        <p:sp>
          <p:nvSpPr>
            <p:cNvPr id="143" name="AutoShape 16"/>
            <p:cNvSpPr>
              <a:spLocks noChangeArrowheads="1"/>
            </p:cNvSpPr>
            <p:nvPr/>
          </p:nvSpPr>
          <p:spPr bwMode="gray">
            <a:xfrm>
              <a:off x="3276600" y="1183788"/>
              <a:ext cx="2590800" cy="575970"/>
            </a:xfrm>
            <a:prstGeom prst="can">
              <a:avLst>
                <a:gd name="adj" fmla="val 27866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6214" name="Text Box 18"/>
            <p:cNvSpPr txBox="1">
              <a:spLocks noChangeArrowheads="1"/>
            </p:cNvSpPr>
            <p:nvPr/>
          </p:nvSpPr>
          <p:spPr bwMode="gray">
            <a:xfrm>
              <a:off x="3704601" y="1268760"/>
              <a:ext cx="177926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ru-RU" b="1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Итоги бюджета</a:t>
              </a:r>
              <a:endParaRPr lang="en-US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215" name="Text Box 7"/>
            <p:cNvSpPr txBox="1">
              <a:spLocks noChangeArrowheads="1"/>
            </p:cNvSpPr>
            <p:nvPr/>
          </p:nvSpPr>
          <p:spPr bwMode="gray">
            <a:xfrm>
              <a:off x="3563888" y="4010470"/>
              <a:ext cx="2160240" cy="1414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b="1" dirty="0"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Расходы </a:t>
              </a:r>
            </a:p>
            <a:p>
              <a:pPr algn="ctr"/>
              <a:r>
                <a:rPr lang="ru-RU" b="1" dirty="0"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в расчете на 1 человека</a:t>
              </a:r>
            </a:p>
            <a:p>
              <a:pPr algn="ctr"/>
              <a:r>
                <a:rPr lang="ru-RU" dirty="0"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(руб./чел.):</a:t>
              </a:r>
            </a:p>
            <a:p>
              <a:pPr algn="ctr"/>
              <a:r>
                <a:rPr lang="ru-RU" b="1" dirty="0" smtClean="0"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16,1</a:t>
              </a:r>
              <a:endParaRPr lang="ru-RU" b="1" dirty="0"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</p:txBody>
        </p:sp>
        <p:sp>
          <p:nvSpPr>
            <p:cNvPr id="6216" name="Text Box 7"/>
            <p:cNvSpPr txBox="1">
              <a:spLocks noChangeArrowheads="1"/>
            </p:cNvSpPr>
            <p:nvPr/>
          </p:nvSpPr>
          <p:spPr bwMode="gray">
            <a:xfrm>
              <a:off x="3563888" y="2149420"/>
              <a:ext cx="2160240" cy="1414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b="1" dirty="0"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Доходы </a:t>
              </a:r>
            </a:p>
            <a:p>
              <a:pPr algn="ctr"/>
              <a:r>
                <a:rPr lang="ru-RU" b="1" dirty="0"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в расчете на</a:t>
              </a:r>
            </a:p>
            <a:p>
              <a:pPr algn="ctr"/>
              <a:r>
                <a:rPr lang="ru-RU" b="1" dirty="0"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1 человека </a:t>
              </a:r>
              <a:r>
                <a:rPr lang="ru-RU" dirty="0"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(руб./чел.):</a:t>
              </a:r>
            </a:p>
            <a:p>
              <a:pPr algn="ctr"/>
              <a:r>
                <a:rPr lang="ru-RU" b="1" dirty="0" smtClean="0"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28,6</a:t>
              </a:r>
              <a:endParaRPr lang="en-US" b="1" dirty="0">
                <a:ea typeface="Arial Unicode MS" pitchFamily="34" charset="-128"/>
                <a:cs typeface="Times New Roman" pitchFamily="18" charset="0"/>
              </a:endParaRPr>
            </a:p>
          </p:txBody>
        </p:sp>
        <p:sp>
          <p:nvSpPr>
            <p:cNvPr id="163" name="Прямоугольник 162"/>
            <p:cNvSpPr/>
            <p:nvPr/>
          </p:nvSpPr>
          <p:spPr bwMode="auto">
            <a:xfrm>
              <a:off x="881562" y="1494732"/>
              <a:ext cx="2395038" cy="576064"/>
            </a:xfrm>
            <a:prstGeom prst="rect">
              <a:avLst/>
            </a:prstGeom>
            <a:solidFill>
              <a:srgbClr val="27F98B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1400" dirty="0">
                  <a:solidFill>
                    <a:schemeClr val="tx1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Налог на доходы физических лиц </a:t>
              </a:r>
            </a:p>
          </p:txBody>
        </p:sp>
        <p:grpSp>
          <p:nvGrpSpPr>
            <p:cNvPr id="5" name="Группа 168"/>
            <p:cNvGrpSpPr>
              <a:grpSpLocks/>
            </p:cNvGrpSpPr>
            <p:nvPr/>
          </p:nvGrpSpPr>
          <p:grpSpPr bwMode="auto">
            <a:xfrm>
              <a:off x="881562" y="2397198"/>
              <a:ext cx="2429790" cy="840097"/>
              <a:chOff x="702050" y="1029046"/>
              <a:chExt cx="2429790" cy="840097"/>
            </a:xfrm>
          </p:grpSpPr>
          <p:sp>
            <p:nvSpPr>
              <p:cNvPr id="170" name="Прямоугольник 169"/>
              <p:cNvSpPr/>
              <p:nvPr/>
            </p:nvSpPr>
            <p:spPr>
              <a:xfrm>
                <a:off x="702050" y="1029046"/>
                <a:ext cx="2429790" cy="576064"/>
              </a:xfrm>
              <a:prstGeom prst="rect">
                <a:avLst/>
              </a:prstGeom>
              <a:solidFill>
                <a:srgbClr val="27F98B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1400" dirty="0" smtClean="0">
                    <a:solidFill>
                      <a:schemeClr val="tx1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Акцизы по подакцизным товарам</a:t>
                </a:r>
                <a:endParaRPr lang="ru-RU" sz="1400" dirty="0">
                  <a:solidFill>
                    <a:schemeClr val="tx1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endParaRPr>
              </a:p>
            </p:txBody>
          </p:sp>
          <p:sp>
            <p:nvSpPr>
              <p:cNvPr id="171" name="Прямоугольник 170"/>
              <p:cNvSpPr/>
              <p:nvPr/>
            </p:nvSpPr>
            <p:spPr>
              <a:xfrm>
                <a:off x="702050" y="1581111"/>
                <a:ext cx="2429790" cy="288032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sz="1600" dirty="0" smtClean="0">
                  <a:solidFill>
                    <a:schemeClr val="tx1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endParaRPr>
              </a:p>
              <a:p>
                <a:pPr algn="ctr">
                  <a:defRPr/>
                </a:pPr>
                <a:r>
                  <a:rPr lang="ru-RU" sz="1600" dirty="0" smtClean="0">
                    <a:solidFill>
                      <a:schemeClr val="tx1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749,0</a:t>
                </a:r>
                <a:endParaRPr lang="ru-RU" sz="1600" dirty="0" smtClean="0">
                  <a:solidFill>
                    <a:schemeClr val="tx1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endParaRPr>
              </a:p>
              <a:p>
                <a:pPr algn="ctr">
                  <a:defRPr/>
                </a:pPr>
                <a:endParaRPr lang="ru-RU" sz="1600" dirty="0">
                  <a:solidFill>
                    <a:schemeClr val="tx1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endParaRPr>
              </a:p>
            </p:txBody>
          </p:sp>
        </p:grpSp>
        <p:grpSp>
          <p:nvGrpSpPr>
            <p:cNvPr id="6" name="Группа 172"/>
            <p:cNvGrpSpPr>
              <a:grpSpLocks/>
            </p:cNvGrpSpPr>
            <p:nvPr/>
          </p:nvGrpSpPr>
          <p:grpSpPr bwMode="auto">
            <a:xfrm>
              <a:off x="881562" y="3261362"/>
              <a:ext cx="2445375" cy="878288"/>
              <a:chOff x="702050" y="813090"/>
              <a:chExt cx="2445375" cy="878288"/>
            </a:xfrm>
          </p:grpSpPr>
          <p:sp>
            <p:nvSpPr>
              <p:cNvPr id="174" name="Прямоугольник 173"/>
              <p:cNvSpPr/>
              <p:nvPr/>
            </p:nvSpPr>
            <p:spPr>
              <a:xfrm>
                <a:off x="702050" y="813090"/>
                <a:ext cx="2429790" cy="576064"/>
              </a:xfrm>
              <a:prstGeom prst="rect">
                <a:avLst/>
              </a:prstGeom>
              <a:solidFill>
                <a:srgbClr val="27F98B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1400" dirty="0">
                    <a:solidFill>
                      <a:schemeClr val="tx1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Финансовая помощь </a:t>
                </a:r>
                <a:r>
                  <a:rPr lang="ru-RU" sz="1400" dirty="0" smtClean="0">
                    <a:solidFill>
                      <a:schemeClr val="tx1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от других бюджетов бюджетной системы</a:t>
                </a:r>
                <a:endParaRPr lang="ru-RU" sz="1400" dirty="0">
                  <a:solidFill>
                    <a:schemeClr val="tx1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endParaRPr>
              </a:p>
            </p:txBody>
          </p:sp>
          <p:sp>
            <p:nvSpPr>
              <p:cNvPr id="175" name="Прямоугольник 174"/>
              <p:cNvSpPr/>
              <p:nvPr/>
            </p:nvSpPr>
            <p:spPr>
              <a:xfrm>
                <a:off x="702050" y="1403346"/>
                <a:ext cx="2445375" cy="288032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sz="1600" dirty="0" smtClean="0">
                  <a:solidFill>
                    <a:schemeClr val="tx1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endParaRPr>
              </a:p>
              <a:p>
                <a:pPr algn="ctr">
                  <a:defRPr/>
                </a:pPr>
                <a:r>
                  <a:rPr lang="ru-RU" sz="1600" dirty="0" smtClean="0">
                    <a:solidFill>
                      <a:schemeClr val="tx1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680,2</a:t>
                </a:r>
                <a:endParaRPr lang="ru-RU" sz="1600" dirty="0" smtClean="0">
                  <a:solidFill>
                    <a:schemeClr val="tx1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endParaRPr>
              </a:p>
              <a:p>
                <a:pPr algn="ctr">
                  <a:defRPr/>
                </a:pPr>
                <a:endParaRPr lang="ru-RU" sz="1600" dirty="0">
                  <a:solidFill>
                    <a:schemeClr val="tx1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endParaRPr>
              </a:p>
            </p:txBody>
          </p:sp>
        </p:grpSp>
        <p:grpSp>
          <p:nvGrpSpPr>
            <p:cNvPr id="7" name="Группа 176"/>
            <p:cNvGrpSpPr>
              <a:grpSpLocks/>
            </p:cNvGrpSpPr>
            <p:nvPr/>
          </p:nvGrpSpPr>
          <p:grpSpPr bwMode="auto">
            <a:xfrm>
              <a:off x="881562" y="4154119"/>
              <a:ext cx="2443820" cy="864096"/>
              <a:chOff x="702050" y="625727"/>
              <a:chExt cx="2443820" cy="864096"/>
            </a:xfrm>
          </p:grpSpPr>
          <p:sp>
            <p:nvSpPr>
              <p:cNvPr id="178" name="Прямоугольник 177"/>
              <p:cNvSpPr/>
              <p:nvPr/>
            </p:nvSpPr>
            <p:spPr>
              <a:xfrm>
                <a:off x="702050" y="625727"/>
                <a:ext cx="2443820" cy="576064"/>
              </a:xfrm>
              <a:prstGeom prst="rect">
                <a:avLst/>
              </a:prstGeom>
              <a:solidFill>
                <a:srgbClr val="27F98B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1400" dirty="0">
                    <a:solidFill>
                      <a:schemeClr val="tx1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Прочие доходы</a:t>
                </a:r>
              </a:p>
            </p:txBody>
          </p:sp>
          <p:sp>
            <p:nvSpPr>
              <p:cNvPr id="179" name="Прямоугольник 178"/>
              <p:cNvSpPr/>
              <p:nvPr/>
            </p:nvSpPr>
            <p:spPr>
              <a:xfrm>
                <a:off x="703467" y="1201791"/>
                <a:ext cx="2442403" cy="288032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1600" dirty="0" smtClean="0">
                    <a:solidFill>
                      <a:schemeClr val="tx1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11699,3</a:t>
                </a:r>
                <a:endParaRPr lang="ru-RU" sz="1600" dirty="0">
                  <a:solidFill>
                    <a:schemeClr val="tx1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endParaRPr>
              </a:p>
            </p:txBody>
          </p:sp>
        </p:grpSp>
        <p:grpSp>
          <p:nvGrpSpPr>
            <p:cNvPr id="8" name="Группа 203"/>
            <p:cNvGrpSpPr>
              <a:grpSpLocks/>
            </p:cNvGrpSpPr>
            <p:nvPr/>
          </p:nvGrpSpPr>
          <p:grpSpPr bwMode="auto">
            <a:xfrm>
              <a:off x="5955955" y="2266031"/>
              <a:ext cx="2381594" cy="782266"/>
              <a:chOff x="6639523" y="3862437"/>
              <a:chExt cx="2381594" cy="938718"/>
            </a:xfrm>
          </p:grpSpPr>
          <p:sp>
            <p:nvSpPr>
              <p:cNvPr id="205" name="Прямоугольник 204"/>
              <p:cNvSpPr/>
              <p:nvPr/>
            </p:nvSpPr>
            <p:spPr>
              <a:xfrm>
                <a:off x="6639523" y="3862437"/>
                <a:ext cx="2376264" cy="647441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1400" dirty="0">
                    <a:solidFill>
                      <a:schemeClr val="tx1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Социальная политика </a:t>
                </a:r>
              </a:p>
            </p:txBody>
          </p:sp>
          <p:sp>
            <p:nvSpPr>
              <p:cNvPr id="206" name="Прямоугольник 205"/>
              <p:cNvSpPr/>
              <p:nvPr/>
            </p:nvSpPr>
            <p:spPr>
              <a:xfrm>
                <a:off x="6659216" y="4513123"/>
                <a:ext cx="1188640" cy="288032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1600" b="1" dirty="0" smtClean="0">
                    <a:solidFill>
                      <a:schemeClr val="tx1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150,9</a:t>
                </a:r>
                <a:endParaRPr lang="ru-RU" sz="1600" b="1" dirty="0">
                  <a:solidFill>
                    <a:schemeClr val="tx1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endParaRPr>
              </a:p>
            </p:txBody>
          </p:sp>
          <p:sp>
            <p:nvSpPr>
              <p:cNvPr id="208" name="Прямоугольник 207"/>
              <p:cNvSpPr/>
              <p:nvPr/>
            </p:nvSpPr>
            <p:spPr>
              <a:xfrm>
                <a:off x="7825917" y="4526534"/>
                <a:ext cx="1195200" cy="268848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1600" dirty="0" smtClean="0">
                    <a:solidFill>
                      <a:schemeClr val="tx1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0,3</a:t>
                </a:r>
                <a:endParaRPr lang="ru-RU" sz="1600" dirty="0">
                  <a:solidFill>
                    <a:schemeClr val="tx1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endParaRPr>
              </a:p>
            </p:txBody>
          </p:sp>
        </p:grpSp>
        <p:grpSp>
          <p:nvGrpSpPr>
            <p:cNvPr id="9" name="Группа 208"/>
            <p:cNvGrpSpPr>
              <a:grpSpLocks/>
            </p:cNvGrpSpPr>
            <p:nvPr/>
          </p:nvGrpSpPr>
          <p:grpSpPr bwMode="auto">
            <a:xfrm>
              <a:off x="5932709" y="1522609"/>
              <a:ext cx="2396896" cy="746823"/>
              <a:chOff x="6616277" y="2019833"/>
              <a:chExt cx="2396896" cy="896189"/>
            </a:xfrm>
          </p:grpSpPr>
          <p:sp>
            <p:nvSpPr>
              <p:cNvPr id="210" name="Прямоугольник 209"/>
              <p:cNvSpPr/>
              <p:nvPr/>
            </p:nvSpPr>
            <p:spPr>
              <a:xfrm>
                <a:off x="6623456" y="2019833"/>
                <a:ext cx="2376264" cy="576063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1400" dirty="0" smtClean="0">
                    <a:solidFill>
                      <a:schemeClr val="tx1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Жилищно-коммунальное хозяйство</a:t>
                </a:r>
              </a:p>
            </p:txBody>
          </p:sp>
          <p:sp>
            <p:nvSpPr>
              <p:cNvPr id="211" name="Прямоугольник 210"/>
              <p:cNvSpPr/>
              <p:nvPr/>
            </p:nvSpPr>
            <p:spPr>
              <a:xfrm>
                <a:off x="6616277" y="2627989"/>
                <a:ext cx="1188640" cy="288033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1600" b="1" dirty="0" smtClean="0">
                    <a:solidFill>
                      <a:schemeClr val="tx1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1975,2</a:t>
                </a:r>
                <a:endParaRPr lang="ru-RU" sz="1600" b="1" dirty="0">
                  <a:solidFill>
                    <a:schemeClr val="tx1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endParaRPr>
              </a:p>
            </p:txBody>
          </p:sp>
          <p:sp>
            <p:nvSpPr>
              <p:cNvPr id="213" name="Прямоугольник 212"/>
              <p:cNvSpPr>
                <a:spLocks/>
              </p:cNvSpPr>
              <p:nvPr/>
            </p:nvSpPr>
            <p:spPr>
              <a:xfrm>
                <a:off x="7817973" y="2623908"/>
                <a:ext cx="1195200" cy="288033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sz="1600" dirty="0" smtClean="0">
                  <a:solidFill>
                    <a:schemeClr val="tx1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endParaRPr>
              </a:p>
              <a:p>
                <a:pPr algn="ctr">
                  <a:defRPr/>
                </a:pPr>
                <a:r>
                  <a:rPr lang="ru-RU" sz="1600" dirty="0" smtClean="0">
                    <a:solidFill>
                      <a:schemeClr val="tx1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4,3</a:t>
                </a:r>
                <a:endParaRPr lang="ru-RU" sz="1600" dirty="0" smtClean="0">
                  <a:solidFill>
                    <a:schemeClr val="tx1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endParaRPr>
              </a:p>
              <a:p>
                <a:pPr algn="ctr">
                  <a:defRPr/>
                </a:pPr>
                <a:endParaRPr lang="ru-RU" sz="1600" dirty="0">
                  <a:solidFill>
                    <a:schemeClr val="tx1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endParaRPr>
              </a:p>
            </p:txBody>
          </p:sp>
        </p:grpSp>
        <p:grpSp>
          <p:nvGrpSpPr>
            <p:cNvPr id="10" name="Группа 213"/>
            <p:cNvGrpSpPr>
              <a:grpSpLocks/>
            </p:cNvGrpSpPr>
            <p:nvPr/>
          </p:nvGrpSpPr>
          <p:grpSpPr bwMode="auto">
            <a:xfrm>
              <a:off x="5955955" y="3041450"/>
              <a:ext cx="2390531" cy="730576"/>
              <a:chOff x="6639523" y="2891932"/>
              <a:chExt cx="2390531" cy="876691"/>
            </a:xfrm>
          </p:grpSpPr>
          <p:sp>
            <p:nvSpPr>
              <p:cNvPr id="215" name="Прямоугольник 214"/>
              <p:cNvSpPr/>
              <p:nvPr/>
            </p:nvSpPr>
            <p:spPr>
              <a:xfrm>
                <a:off x="6653790" y="2891932"/>
                <a:ext cx="2376264" cy="576064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1400" dirty="0" smtClean="0">
                    <a:solidFill>
                      <a:schemeClr val="tx1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Культура и кинематография </a:t>
                </a:r>
                <a:endParaRPr lang="ru-RU" sz="1400" dirty="0">
                  <a:solidFill>
                    <a:schemeClr val="tx1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endParaRPr>
              </a:p>
            </p:txBody>
          </p:sp>
          <p:sp>
            <p:nvSpPr>
              <p:cNvPr id="216" name="Прямоугольник 215"/>
              <p:cNvSpPr/>
              <p:nvPr/>
            </p:nvSpPr>
            <p:spPr>
              <a:xfrm>
                <a:off x="6639523" y="3456972"/>
                <a:ext cx="1173110" cy="288033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1600" b="1" dirty="0" smtClean="0">
                    <a:solidFill>
                      <a:schemeClr val="tx1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1049,4</a:t>
                </a:r>
                <a:endParaRPr lang="ru-RU" sz="1600" b="1" dirty="0">
                  <a:solidFill>
                    <a:schemeClr val="tx1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endParaRPr>
              </a:p>
            </p:txBody>
          </p:sp>
          <p:sp>
            <p:nvSpPr>
              <p:cNvPr id="218" name="Прямоугольник 217"/>
              <p:cNvSpPr/>
              <p:nvPr/>
            </p:nvSpPr>
            <p:spPr>
              <a:xfrm>
                <a:off x="7820587" y="3439803"/>
                <a:ext cx="1195200" cy="328820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1600" dirty="0" smtClean="0">
                    <a:solidFill>
                      <a:schemeClr val="tx1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2,3</a:t>
                </a:r>
                <a:endParaRPr lang="ru-RU" sz="1600" dirty="0">
                  <a:solidFill>
                    <a:schemeClr val="tx1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endParaRPr>
              </a:p>
            </p:txBody>
          </p:sp>
        </p:grpSp>
        <p:sp>
          <p:nvSpPr>
            <p:cNvPr id="222" name="Прямоугольник 221"/>
            <p:cNvSpPr/>
            <p:nvPr/>
          </p:nvSpPr>
          <p:spPr>
            <a:xfrm>
              <a:off x="7164288" y="5457955"/>
              <a:ext cx="720080" cy="72008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600" dirty="0">
                <a:solidFill>
                  <a:schemeClr val="tx1"/>
                </a:solidFill>
              </a:endParaRPr>
            </a:p>
          </p:txBody>
        </p:sp>
        <p:grpSp>
          <p:nvGrpSpPr>
            <p:cNvPr id="11" name="Группа 223"/>
            <p:cNvGrpSpPr>
              <a:grpSpLocks/>
            </p:cNvGrpSpPr>
            <p:nvPr/>
          </p:nvGrpSpPr>
          <p:grpSpPr bwMode="auto">
            <a:xfrm>
              <a:off x="5940152" y="4517860"/>
              <a:ext cx="2383840" cy="835484"/>
              <a:chOff x="6623720" y="2762612"/>
              <a:chExt cx="2383840" cy="1002580"/>
            </a:xfrm>
          </p:grpSpPr>
          <p:sp>
            <p:nvSpPr>
              <p:cNvPr id="225" name="Прямоугольник 224"/>
              <p:cNvSpPr/>
              <p:nvPr/>
            </p:nvSpPr>
            <p:spPr>
              <a:xfrm>
                <a:off x="6639522" y="2762612"/>
                <a:ext cx="2360197" cy="710347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1300" dirty="0" smtClean="0">
                    <a:solidFill>
                      <a:schemeClr val="tx1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Национальная экономика</a:t>
                </a:r>
                <a:endParaRPr lang="ru-RU" sz="1300" dirty="0">
                  <a:solidFill>
                    <a:schemeClr val="tx1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endParaRPr>
              </a:p>
            </p:txBody>
          </p:sp>
          <p:sp>
            <p:nvSpPr>
              <p:cNvPr id="226" name="Прямоугольник 225"/>
              <p:cNvSpPr/>
              <p:nvPr/>
            </p:nvSpPr>
            <p:spPr>
              <a:xfrm>
                <a:off x="6623720" y="3477160"/>
                <a:ext cx="1188640" cy="288032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1600" b="1" dirty="0" smtClean="0">
                    <a:solidFill>
                      <a:schemeClr val="tx1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1688,0</a:t>
                </a:r>
                <a:endParaRPr lang="ru-RU" sz="1600" b="1" dirty="0">
                  <a:solidFill>
                    <a:schemeClr val="tx1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endParaRPr>
              </a:p>
            </p:txBody>
          </p:sp>
          <p:sp>
            <p:nvSpPr>
              <p:cNvPr id="228" name="Прямоугольник 227"/>
              <p:cNvSpPr/>
              <p:nvPr/>
            </p:nvSpPr>
            <p:spPr>
              <a:xfrm>
                <a:off x="7812360" y="3477160"/>
                <a:ext cx="1195200" cy="288032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1600" dirty="0" smtClean="0">
                    <a:solidFill>
                      <a:schemeClr val="tx1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3,6</a:t>
                </a:r>
                <a:endParaRPr lang="ru-RU" sz="1600" dirty="0">
                  <a:solidFill>
                    <a:schemeClr val="tx1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endParaRPr>
              </a:p>
            </p:txBody>
          </p:sp>
        </p:grpSp>
        <p:grpSp>
          <p:nvGrpSpPr>
            <p:cNvPr id="12" name="Группа 228"/>
            <p:cNvGrpSpPr>
              <a:grpSpLocks/>
            </p:cNvGrpSpPr>
            <p:nvPr/>
          </p:nvGrpSpPr>
          <p:grpSpPr bwMode="auto">
            <a:xfrm>
              <a:off x="5984362" y="5365957"/>
              <a:ext cx="2332053" cy="874965"/>
              <a:chOff x="6667930" y="2829820"/>
              <a:chExt cx="2332053" cy="1049957"/>
            </a:xfrm>
          </p:grpSpPr>
          <p:sp>
            <p:nvSpPr>
              <p:cNvPr id="230" name="Прямоугольник 229"/>
              <p:cNvSpPr/>
              <p:nvPr/>
            </p:nvSpPr>
            <p:spPr>
              <a:xfrm>
                <a:off x="6667930" y="2829820"/>
                <a:ext cx="2332053" cy="671188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1400" dirty="0">
                    <a:solidFill>
                      <a:schemeClr val="tx1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Другие сферы</a:t>
                </a:r>
              </a:p>
            </p:txBody>
          </p:sp>
          <p:sp>
            <p:nvSpPr>
              <p:cNvPr id="231" name="Прямоугольник 230"/>
              <p:cNvSpPr/>
              <p:nvPr/>
            </p:nvSpPr>
            <p:spPr>
              <a:xfrm>
                <a:off x="6667931" y="3505693"/>
                <a:ext cx="1150042" cy="374084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sz="1600" b="1" dirty="0" smtClean="0">
                  <a:solidFill>
                    <a:schemeClr val="tx1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endParaRPr>
              </a:p>
              <a:p>
                <a:pPr algn="ctr">
                  <a:defRPr/>
                </a:pPr>
                <a:r>
                  <a:rPr lang="ru-RU" sz="1600" b="1" dirty="0" smtClean="0">
                    <a:solidFill>
                      <a:schemeClr val="tx1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6039,9</a:t>
                </a:r>
              </a:p>
              <a:p>
                <a:pPr algn="ctr">
                  <a:defRPr/>
                </a:pPr>
                <a:endParaRPr lang="ru-RU" sz="1600" b="1" dirty="0">
                  <a:solidFill>
                    <a:schemeClr val="tx1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endParaRPr>
              </a:p>
            </p:txBody>
          </p:sp>
          <p:sp>
            <p:nvSpPr>
              <p:cNvPr id="233" name="Прямоугольник 232"/>
              <p:cNvSpPr/>
              <p:nvPr/>
            </p:nvSpPr>
            <p:spPr>
              <a:xfrm>
                <a:off x="7812360" y="3501007"/>
                <a:ext cx="1187359" cy="378769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1600" dirty="0" smtClean="0">
                    <a:solidFill>
                      <a:schemeClr val="tx1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3,0</a:t>
                </a:r>
                <a:endParaRPr lang="ru-RU" sz="1600" dirty="0">
                  <a:solidFill>
                    <a:schemeClr val="tx1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endParaRPr>
              </a:p>
            </p:txBody>
          </p:sp>
        </p:grpSp>
        <p:sp>
          <p:nvSpPr>
            <p:cNvPr id="234" name="Заголовок 1"/>
            <p:cNvSpPr txBox="1">
              <a:spLocks/>
            </p:cNvSpPr>
            <p:nvPr/>
          </p:nvSpPr>
          <p:spPr bwMode="auto">
            <a:xfrm>
              <a:off x="179388" y="1183788"/>
              <a:ext cx="2520950" cy="3571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r>
                <a:rPr lang="ru-RU" b="1" dirty="0">
                  <a:solidFill>
                    <a:schemeClr val="accent4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Доходы бюджета </a:t>
              </a:r>
            </a:p>
            <a:p>
              <a:pPr algn="ctr">
                <a:defRPr/>
              </a:pPr>
              <a:r>
                <a:rPr lang="ru-RU" b="1" dirty="0" smtClean="0">
                  <a:solidFill>
                    <a:schemeClr val="accent4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13216,6</a:t>
              </a:r>
              <a:endParaRPr lang="ru-RU" b="1" dirty="0">
                <a:solidFill>
                  <a:schemeClr val="accent4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  <a:p>
              <a:pPr algn="ctr">
                <a:defRPr/>
              </a:pPr>
              <a:endParaRPr lang="ru-RU" b="1" dirty="0">
                <a:solidFill>
                  <a:schemeClr val="accent4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</p:txBody>
        </p:sp>
        <p:sp>
          <p:nvSpPr>
            <p:cNvPr id="235" name="Заголовок 1"/>
            <p:cNvSpPr txBox="1">
              <a:spLocks/>
            </p:cNvSpPr>
            <p:nvPr/>
          </p:nvSpPr>
          <p:spPr bwMode="auto">
            <a:xfrm>
              <a:off x="5940425" y="1183788"/>
              <a:ext cx="2519363" cy="3571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r>
                <a:rPr lang="ru-RU" b="1" dirty="0">
                  <a:solidFill>
                    <a:schemeClr val="accent4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Расходы бюджета </a:t>
              </a:r>
            </a:p>
            <a:p>
              <a:pPr algn="ctr">
                <a:defRPr/>
              </a:pPr>
              <a:r>
                <a:rPr lang="ru-RU" b="1" dirty="0" smtClean="0">
                  <a:solidFill>
                    <a:schemeClr val="accent4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7457,1</a:t>
              </a:r>
              <a:endParaRPr lang="ru-RU" b="1" dirty="0">
                <a:solidFill>
                  <a:schemeClr val="accent4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  <a:p>
              <a:pPr algn="ctr">
                <a:defRPr/>
              </a:pPr>
              <a:endParaRPr lang="ru-RU" b="1" dirty="0">
                <a:solidFill>
                  <a:schemeClr val="accent4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</p:txBody>
        </p:sp>
        <p:sp>
          <p:nvSpPr>
            <p:cNvPr id="6231" name="Прямоугольник 150"/>
            <p:cNvSpPr>
              <a:spLocks noChangeArrowheads="1"/>
            </p:cNvSpPr>
            <p:nvPr/>
          </p:nvSpPr>
          <p:spPr bwMode="auto">
            <a:xfrm>
              <a:off x="3811936" y="5802592"/>
              <a:ext cx="1671933" cy="7070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ru-RU" sz="1400" b="1" dirty="0"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    Численность </a:t>
              </a:r>
            </a:p>
            <a:p>
              <a:r>
                <a:rPr lang="ru-RU" sz="1400" b="1" dirty="0"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       населения</a:t>
              </a:r>
            </a:p>
            <a:p>
              <a:pPr algn="ctr"/>
              <a:r>
                <a:rPr lang="ru-RU" sz="1400" b="1" dirty="0" smtClean="0"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462</a:t>
              </a:r>
              <a:r>
                <a:rPr lang="ru-RU" sz="1400" b="1" dirty="0" smtClean="0"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 </a:t>
              </a:r>
              <a:r>
                <a:rPr lang="ru-RU" sz="1400" b="1" dirty="0"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чел</a:t>
              </a:r>
            </a:p>
          </p:txBody>
        </p:sp>
      </p:grpSp>
      <p:sp>
        <p:nvSpPr>
          <p:cNvPr id="85" name="Прямоугольник 84"/>
          <p:cNvSpPr/>
          <p:nvPr/>
        </p:nvSpPr>
        <p:spPr>
          <a:xfrm>
            <a:off x="202882" y="1366464"/>
            <a:ext cx="720080" cy="902711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86" name="Прямоугольник 85"/>
          <p:cNvSpPr/>
          <p:nvPr/>
        </p:nvSpPr>
        <p:spPr>
          <a:xfrm>
            <a:off x="206541" y="2268778"/>
            <a:ext cx="720080" cy="90271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87" name="Прямоугольник 86"/>
          <p:cNvSpPr/>
          <p:nvPr/>
        </p:nvSpPr>
        <p:spPr>
          <a:xfrm>
            <a:off x="202556" y="1352873"/>
            <a:ext cx="720080" cy="90271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88" name="Прямоугольник 87"/>
          <p:cNvSpPr/>
          <p:nvPr/>
        </p:nvSpPr>
        <p:spPr>
          <a:xfrm>
            <a:off x="212851" y="3217274"/>
            <a:ext cx="720080" cy="90271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90" name="Прямоугольник 89"/>
          <p:cNvSpPr/>
          <p:nvPr/>
        </p:nvSpPr>
        <p:spPr>
          <a:xfrm>
            <a:off x="8397881" y="2156530"/>
            <a:ext cx="576064" cy="7272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91" name="Прямоугольник 90"/>
          <p:cNvSpPr/>
          <p:nvPr/>
        </p:nvSpPr>
        <p:spPr>
          <a:xfrm>
            <a:off x="8342911" y="1378430"/>
            <a:ext cx="576064" cy="7308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93" name="Прямоугольник 92"/>
          <p:cNvSpPr/>
          <p:nvPr/>
        </p:nvSpPr>
        <p:spPr>
          <a:xfrm>
            <a:off x="8367561" y="3781994"/>
            <a:ext cx="576064" cy="7200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94" name="Прямоугольник 93"/>
          <p:cNvSpPr/>
          <p:nvPr/>
        </p:nvSpPr>
        <p:spPr>
          <a:xfrm>
            <a:off x="8388424" y="4653135"/>
            <a:ext cx="576064" cy="7416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95" name="Прямоугольник 94"/>
          <p:cNvSpPr/>
          <p:nvPr/>
        </p:nvSpPr>
        <p:spPr>
          <a:xfrm>
            <a:off x="8388424" y="5495712"/>
            <a:ext cx="576064" cy="74160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74" name="Прямоугольник 73"/>
          <p:cNvSpPr/>
          <p:nvPr/>
        </p:nvSpPr>
        <p:spPr>
          <a:xfrm>
            <a:off x="6024345" y="3729703"/>
            <a:ext cx="2331790" cy="50150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Общегосударственные расходы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75" name="Прямоугольник 74"/>
          <p:cNvSpPr/>
          <p:nvPr/>
        </p:nvSpPr>
        <p:spPr>
          <a:xfrm>
            <a:off x="5953918" y="4253371"/>
            <a:ext cx="1207414" cy="24862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600" b="1" dirty="0" smtClean="0">
              <a:solidFill>
                <a:schemeClr val="tx1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 algn="ctr">
              <a:defRPr/>
            </a:pP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2525,0</a:t>
            </a:r>
            <a:endParaRPr lang="ru-RU" sz="1600" b="1" dirty="0" smtClean="0">
              <a:solidFill>
                <a:schemeClr val="tx1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 algn="ctr">
              <a:defRPr/>
            </a:pPr>
            <a:endParaRPr lang="ru-RU" sz="1600" b="1" dirty="0">
              <a:solidFill>
                <a:schemeClr val="tx1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76" name="Прямоугольник 75"/>
          <p:cNvSpPr/>
          <p:nvPr/>
        </p:nvSpPr>
        <p:spPr>
          <a:xfrm>
            <a:off x="7152554" y="4238022"/>
            <a:ext cx="1224978" cy="270785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600" dirty="0" smtClean="0">
              <a:solidFill>
                <a:schemeClr val="tx1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 algn="ctr">
              <a:defRPr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5,5</a:t>
            </a:r>
            <a:endParaRPr lang="ru-RU" sz="1600" dirty="0" smtClean="0">
              <a:solidFill>
                <a:schemeClr val="tx1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 algn="ctr">
              <a:defRPr/>
            </a:pPr>
            <a:endParaRPr lang="ru-RU" sz="1600" dirty="0">
              <a:solidFill>
                <a:schemeClr val="tx1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73" name="TextBox 57"/>
          <p:cNvSpPr txBox="1">
            <a:spLocks noChangeArrowheads="1"/>
          </p:cNvSpPr>
          <p:nvPr/>
        </p:nvSpPr>
        <p:spPr bwMode="auto">
          <a:xfrm>
            <a:off x="8056563" y="548680"/>
            <a:ext cx="108743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тыс. </a:t>
            </a:r>
            <a:r>
              <a:rPr lang="ru-RU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рублей</a:t>
            </a:r>
          </a:p>
        </p:txBody>
      </p:sp>
      <p:sp>
        <p:nvSpPr>
          <p:cNvPr id="77" name="Прямоугольник 76"/>
          <p:cNvSpPr/>
          <p:nvPr/>
        </p:nvSpPr>
        <p:spPr>
          <a:xfrm>
            <a:off x="202556" y="4144875"/>
            <a:ext cx="712081" cy="87906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79" name="Прямоугольник 78"/>
          <p:cNvSpPr/>
          <p:nvPr/>
        </p:nvSpPr>
        <p:spPr>
          <a:xfrm>
            <a:off x="8407338" y="2966538"/>
            <a:ext cx="576064" cy="7272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80" name="Прямоугольник 79"/>
          <p:cNvSpPr/>
          <p:nvPr/>
        </p:nvSpPr>
        <p:spPr bwMode="auto">
          <a:xfrm>
            <a:off x="946961" y="1985786"/>
            <a:ext cx="2376264" cy="30088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88,1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908175" y="188913"/>
            <a:ext cx="6840289" cy="500062"/>
          </a:xfrm>
        </p:spPr>
        <p:txBody>
          <a:bodyPr/>
          <a:lstStyle/>
          <a:p>
            <a:pPr algn="ctr"/>
            <a:r>
              <a:rPr lang="ru-RU" sz="2000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 </a:t>
            </a:r>
            <a:r>
              <a:rPr lang="ru-RU" sz="2000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БЮДЖЕТ МО «Озерский сельсовет»  </a:t>
            </a:r>
            <a:r>
              <a:rPr lang="ru-RU" sz="2000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Щигровского района Курской области на 2015 ГОД</a:t>
            </a:r>
            <a:endParaRPr lang="ru-RU" sz="2000" dirty="0" smtClean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grpSp>
        <p:nvGrpSpPr>
          <p:cNvPr id="3" name="Группа 235"/>
          <p:cNvGrpSpPr>
            <a:grpSpLocks/>
          </p:cNvGrpSpPr>
          <p:nvPr/>
        </p:nvGrpSpPr>
        <p:grpSpPr bwMode="auto">
          <a:xfrm>
            <a:off x="0" y="765175"/>
            <a:ext cx="9144000" cy="6092825"/>
            <a:chOff x="0" y="908720"/>
            <a:chExt cx="9143425" cy="5832747"/>
          </a:xfrm>
        </p:grpSpPr>
        <p:sp>
          <p:nvSpPr>
            <p:cNvPr id="188" name="AutoShape 15"/>
            <p:cNvSpPr>
              <a:spLocks noChangeArrowheads="1"/>
            </p:cNvSpPr>
            <p:nvPr/>
          </p:nvSpPr>
          <p:spPr bwMode="gray">
            <a:xfrm>
              <a:off x="4499417" y="908819"/>
              <a:ext cx="4644008" cy="5832648"/>
            </a:xfrm>
            <a:prstGeom prst="rightArrow">
              <a:avLst>
                <a:gd name="adj1" fmla="val 78678"/>
                <a:gd name="adj2" fmla="val 20961"/>
              </a:avLst>
            </a:prstGeom>
            <a:solidFill>
              <a:schemeClr val="bg2">
                <a:lumMod val="75000"/>
                <a:alpha val="62000"/>
              </a:schemeClr>
            </a:solidFill>
            <a:ln w="9525">
              <a:noFill/>
              <a:miter lim="800000"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none" anchor="ctr"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46" name="AutoShape 19"/>
            <p:cNvSpPr>
              <a:spLocks noChangeArrowheads="1"/>
            </p:cNvSpPr>
            <p:nvPr/>
          </p:nvSpPr>
          <p:spPr bwMode="gray">
            <a:xfrm>
              <a:off x="3347827" y="5527198"/>
              <a:ext cx="2520791" cy="965032"/>
            </a:xfrm>
            <a:prstGeom prst="can">
              <a:avLst>
                <a:gd name="adj" fmla="val 32032"/>
              </a:avLst>
            </a:prstGeom>
            <a:gradFill rotWithShape="1">
              <a:gsLst>
                <a:gs pos="0">
                  <a:schemeClr val="hlink">
                    <a:gamma/>
                    <a:shade val="46275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49" name="AutoShape 6"/>
            <p:cNvSpPr>
              <a:spLocks noChangeArrowheads="1"/>
            </p:cNvSpPr>
            <p:nvPr/>
          </p:nvSpPr>
          <p:spPr bwMode="gray">
            <a:xfrm>
              <a:off x="3492280" y="3501390"/>
              <a:ext cx="2231885" cy="2094196"/>
            </a:xfrm>
            <a:prstGeom prst="can">
              <a:avLst>
                <a:gd name="adj" fmla="val 18521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33" name="AutoShape 6"/>
            <p:cNvSpPr>
              <a:spLocks noChangeArrowheads="1"/>
            </p:cNvSpPr>
            <p:nvPr/>
          </p:nvSpPr>
          <p:spPr bwMode="gray">
            <a:xfrm>
              <a:off x="3492280" y="1844877"/>
              <a:ext cx="2231885" cy="1800888"/>
            </a:xfrm>
            <a:prstGeom prst="can">
              <a:avLst>
                <a:gd name="adj" fmla="val 18521"/>
              </a:avLst>
            </a:prstGeom>
            <a:gradFill flip="none" rotWithShape="1">
              <a:gsLst>
                <a:gs pos="0">
                  <a:srgbClr val="27F98B">
                    <a:shade val="30000"/>
                    <a:satMod val="115000"/>
                  </a:srgbClr>
                </a:gs>
                <a:gs pos="50000">
                  <a:srgbClr val="27F98B">
                    <a:shade val="67500"/>
                    <a:satMod val="115000"/>
                  </a:srgbClr>
                </a:gs>
                <a:gs pos="100000">
                  <a:srgbClr val="27F98B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42" name="AutoShape 15"/>
            <p:cNvSpPr>
              <a:spLocks noChangeArrowheads="1"/>
            </p:cNvSpPr>
            <p:nvPr/>
          </p:nvSpPr>
          <p:spPr bwMode="gray">
            <a:xfrm>
              <a:off x="0" y="908720"/>
              <a:ext cx="3491880" cy="5832648"/>
            </a:xfrm>
            <a:prstGeom prst="rightArrow">
              <a:avLst>
                <a:gd name="adj1" fmla="val 78678"/>
                <a:gd name="adj2" fmla="val 20961"/>
              </a:avLst>
            </a:prstGeom>
            <a:solidFill>
              <a:srgbClr val="99FF99">
                <a:alpha val="26000"/>
              </a:srgbClr>
            </a:solidFill>
            <a:ln w="9525">
              <a:noFill/>
              <a:miter lim="800000"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none" anchor="ctr"/>
            <a:lstStyle/>
            <a:p>
              <a:pPr>
                <a:defRPr/>
              </a:pPr>
              <a:endParaRPr lang="ru-RU" dirty="0">
                <a:cs typeface="+mn-cs"/>
              </a:endParaRPr>
            </a:p>
          </p:txBody>
        </p:sp>
        <p:sp>
          <p:nvSpPr>
            <p:cNvPr id="143" name="AutoShape 16"/>
            <p:cNvSpPr>
              <a:spLocks noChangeArrowheads="1"/>
            </p:cNvSpPr>
            <p:nvPr/>
          </p:nvSpPr>
          <p:spPr bwMode="gray">
            <a:xfrm>
              <a:off x="3276394" y="1183793"/>
              <a:ext cx="2592225" cy="575979"/>
            </a:xfrm>
            <a:prstGeom prst="can">
              <a:avLst>
                <a:gd name="adj" fmla="val 27866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7223" name="Text Box 18"/>
            <p:cNvSpPr txBox="1">
              <a:spLocks noChangeArrowheads="1"/>
            </p:cNvSpPr>
            <p:nvPr/>
          </p:nvSpPr>
          <p:spPr bwMode="gray">
            <a:xfrm>
              <a:off x="3704601" y="1268760"/>
              <a:ext cx="177926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ru-RU" b="1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Итоги бюджета</a:t>
              </a:r>
              <a:endParaRPr lang="en-US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224" name="Text Box 7"/>
            <p:cNvSpPr txBox="1">
              <a:spLocks noChangeArrowheads="1"/>
            </p:cNvSpPr>
            <p:nvPr/>
          </p:nvSpPr>
          <p:spPr bwMode="gray">
            <a:xfrm>
              <a:off x="3563888" y="4010470"/>
              <a:ext cx="2160240" cy="1679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b="1" dirty="0"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Расходы </a:t>
              </a:r>
            </a:p>
            <a:p>
              <a:pPr algn="ctr"/>
              <a:r>
                <a:rPr lang="ru-RU" b="1" dirty="0"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в расчете на 1 человека</a:t>
              </a:r>
            </a:p>
            <a:p>
              <a:pPr algn="ctr"/>
              <a:r>
                <a:rPr lang="ru-RU" dirty="0"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(руб./чел.):</a:t>
              </a:r>
            </a:p>
            <a:p>
              <a:pPr algn="ctr"/>
              <a:r>
                <a:rPr lang="ru-RU" b="1" dirty="0" smtClean="0"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2,464</a:t>
              </a:r>
              <a:endParaRPr lang="ru-RU" b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  <a:p>
              <a:pPr algn="ctr"/>
              <a:endParaRPr lang="ru-RU" b="1" dirty="0"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</p:txBody>
        </p:sp>
        <p:sp>
          <p:nvSpPr>
            <p:cNvPr id="7225" name="Text Box 7"/>
            <p:cNvSpPr txBox="1">
              <a:spLocks noChangeArrowheads="1"/>
            </p:cNvSpPr>
            <p:nvPr/>
          </p:nvSpPr>
          <p:spPr bwMode="gray">
            <a:xfrm>
              <a:off x="3563888" y="2149420"/>
              <a:ext cx="2160240" cy="1414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b="1" dirty="0"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Доходы </a:t>
              </a:r>
            </a:p>
            <a:p>
              <a:pPr algn="ctr"/>
              <a:r>
                <a:rPr lang="ru-RU" b="1" dirty="0"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в расчете на</a:t>
              </a:r>
            </a:p>
            <a:p>
              <a:pPr algn="ctr"/>
              <a:r>
                <a:rPr lang="ru-RU" b="1" dirty="0"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1 человека </a:t>
              </a:r>
              <a:r>
                <a:rPr lang="ru-RU" dirty="0"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(руб./чел.):</a:t>
              </a:r>
            </a:p>
            <a:p>
              <a:pPr algn="ctr"/>
              <a:r>
                <a:rPr lang="ru-RU" b="1" dirty="0" smtClean="0"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1,756</a:t>
              </a:r>
              <a:endParaRPr lang="en-US" b="1" dirty="0">
                <a:ea typeface="Arial Unicode MS" pitchFamily="34" charset="-128"/>
                <a:cs typeface="Times New Roman" pitchFamily="18" charset="0"/>
              </a:endParaRPr>
            </a:p>
          </p:txBody>
        </p:sp>
        <p:grpSp>
          <p:nvGrpSpPr>
            <p:cNvPr id="4" name="Группа 167"/>
            <p:cNvGrpSpPr>
              <a:grpSpLocks/>
            </p:cNvGrpSpPr>
            <p:nvPr/>
          </p:nvGrpSpPr>
          <p:grpSpPr bwMode="auto">
            <a:xfrm>
              <a:off x="968952" y="1780922"/>
              <a:ext cx="2376264" cy="864096"/>
              <a:chOff x="789440" y="1492890"/>
              <a:chExt cx="2376264" cy="864096"/>
            </a:xfrm>
          </p:grpSpPr>
          <p:sp>
            <p:nvSpPr>
              <p:cNvPr id="163" name="Прямоугольник 162"/>
              <p:cNvSpPr/>
              <p:nvPr/>
            </p:nvSpPr>
            <p:spPr>
              <a:xfrm>
                <a:off x="789440" y="1492890"/>
                <a:ext cx="2376264" cy="576064"/>
              </a:xfrm>
              <a:prstGeom prst="rect">
                <a:avLst/>
              </a:prstGeom>
              <a:solidFill>
                <a:srgbClr val="27F98B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1400" dirty="0">
                    <a:solidFill>
                      <a:schemeClr val="tx1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Налог на доходы физических лиц </a:t>
                </a:r>
              </a:p>
            </p:txBody>
          </p:sp>
          <p:sp>
            <p:nvSpPr>
              <p:cNvPr id="166" name="Прямоугольник 165"/>
              <p:cNvSpPr/>
              <p:nvPr/>
            </p:nvSpPr>
            <p:spPr>
              <a:xfrm>
                <a:off x="789440" y="2068954"/>
                <a:ext cx="2376264" cy="288032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1600" dirty="0" smtClean="0">
                    <a:solidFill>
                      <a:schemeClr val="tx1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3,208</a:t>
                </a:r>
                <a:endParaRPr lang="ru-RU" sz="16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" name="Группа 168"/>
            <p:cNvGrpSpPr>
              <a:grpSpLocks/>
            </p:cNvGrpSpPr>
            <p:nvPr/>
          </p:nvGrpSpPr>
          <p:grpSpPr bwMode="auto">
            <a:xfrm>
              <a:off x="213241" y="1766507"/>
              <a:ext cx="3098111" cy="1761264"/>
              <a:chOff x="33729" y="398355"/>
              <a:chExt cx="3098111" cy="1761264"/>
            </a:xfrm>
          </p:grpSpPr>
          <p:sp>
            <p:nvSpPr>
              <p:cNvPr id="170" name="Прямоугольник 169"/>
              <p:cNvSpPr/>
              <p:nvPr/>
            </p:nvSpPr>
            <p:spPr>
              <a:xfrm>
                <a:off x="755576" y="1295523"/>
                <a:ext cx="2376264" cy="576064"/>
              </a:xfrm>
              <a:prstGeom prst="rect">
                <a:avLst/>
              </a:prstGeom>
              <a:solidFill>
                <a:srgbClr val="27F98B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1400" dirty="0" smtClean="0">
                    <a:solidFill>
                      <a:schemeClr val="tx1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Налоги на имущество (земля)</a:t>
                </a:r>
                <a:r>
                  <a:rPr lang="ru-RU" sz="1400" dirty="0" smtClean="0">
                    <a:solidFill>
                      <a:schemeClr val="tx1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 </a:t>
                </a:r>
                <a:endParaRPr lang="ru-RU" sz="1400" dirty="0">
                  <a:solidFill>
                    <a:schemeClr val="tx1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endParaRPr>
              </a:p>
            </p:txBody>
          </p:sp>
          <p:sp>
            <p:nvSpPr>
              <p:cNvPr id="171" name="Прямоугольник 170"/>
              <p:cNvSpPr/>
              <p:nvPr/>
            </p:nvSpPr>
            <p:spPr>
              <a:xfrm>
                <a:off x="755576" y="1871587"/>
                <a:ext cx="2376264" cy="288032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sz="1600" dirty="0" smtClean="0">
                  <a:solidFill>
                    <a:schemeClr val="tx1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endParaRPr>
              </a:p>
              <a:p>
                <a:pPr algn="ctr">
                  <a:defRPr/>
                </a:pPr>
                <a:r>
                  <a:rPr lang="ru-RU" sz="1600" dirty="0" smtClean="0">
                    <a:solidFill>
                      <a:schemeClr val="tx1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392,727</a:t>
                </a:r>
                <a:endParaRPr lang="ru-RU" sz="1600" dirty="0" smtClean="0">
                  <a:solidFill>
                    <a:schemeClr val="tx1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endParaRPr>
              </a:p>
              <a:p>
                <a:pPr algn="ctr">
                  <a:defRPr/>
                </a:pPr>
                <a:endParaRPr lang="ru-RU" sz="1600" dirty="0">
                  <a:solidFill>
                    <a:schemeClr val="tx1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endParaRPr>
              </a:p>
            </p:txBody>
          </p:sp>
          <p:sp>
            <p:nvSpPr>
              <p:cNvPr id="172" name="Прямоугольник 171"/>
              <p:cNvSpPr/>
              <p:nvPr/>
            </p:nvSpPr>
            <p:spPr>
              <a:xfrm>
                <a:off x="33729" y="398355"/>
                <a:ext cx="720080" cy="864096"/>
              </a:xfrm>
              <a:prstGeom prst="rect">
                <a:avLst/>
              </a:prstGeom>
              <a:blipFill>
                <a:blip r:embed="rId3" cstate="print"/>
                <a:stretch>
                  <a:fillRect/>
                </a:stretch>
              </a:blip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sz="16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" name="Группа 172"/>
            <p:cNvGrpSpPr>
              <a:grpSpLocks/>
            </p:cNvGrpSpPr>
            <p:nvPr/>
          </p:nvGrpSpPr>
          <p:grpSpPr bwMode="auto">
            <a:xfrm>
              <a:off x="216323" y="3556176"/>
              <a:ext cx="3131841" cy="900165"/>
              <a:chOff x="36811" y="1107904"/>
              <a:chExt cx="3131841" cy="900165"/>
            </a:xfrm>
          </p:grpSpPr>
          <p:sp>
            <p:nvSpPr>
              <p:cNvPr id="174" name="Прямоугольник 173"/>
              <p:cNvSpPr/>
              <p:nvPr/>
            </p:nvSpPr>
            <p:spPr>
              <a:xfrm>
                <a:off x="792388" y="1107904"/>
                <a:ext cx="2376264" cy="576064"/>
              </a:xfrm>
              <a:prstGeom prst="rect">
                <a:avLst/>
              </a:prstGeom>
              <a:solidFill>
                <a:srgbClr val="27F98B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1400" dirty="0">
                    <a:solidFill>
                      <a:schemeClr val="tx1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Финансовая помощь </a:t>
                </a:r>
                <a:r>
                  <a:rPr lang="ru-RU" sz="1400" dirty="0" smtClean="0">
                    <a:solidFill>
                      <a:schemeClr val="tx1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от других бюджетов бюджетной системы</a:t>
                </a:r>
                <a:endParaRPr lang="ru-RU" sz="1400" dirty="0">
                  <a:solidFill>
                    <a:schemeClr val="tx1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endParaRPr>
              </a:p>
            </p:txBody>
          </p:sp>
          <p:sp>
            <p:nvSpPr>
              <p:cNvPr id="175" name="Прямоугольник 174"/>
              <p:cNvSpPr/>
              <p:nvPr/>
            </p:nvSpPr>
            <p:spPr>
              <a:xfrm>
                <a:off x="779160" y="1683975"/>
                <a:ext cx="2389492" cy="324094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1600" dirty="0" smtClean="0">
                    <a:solidFill>
                      <a:schemeClr val="tx1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336,941</a:t>
                </a:r>
                <a:endParaRPr lang="ru-RU" sz="1600" dirty="0">
                  <a:solidFill>
                    <a:schemeClr val="tx1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endParaRPr>
              </a:p>
            </p:txBody>
          </p:sp>
          <p:sp>
            <p:nvSpPr>
              <p:cNvPr id="176" name="Прямоугольник 175"/>
              <p:cNvSpPr/>
              <p:nvPr/>
            </p:nvSpPr>
            <p:spPr>
              <a:xfrm>
                <a:off x="36811" y="1107904"/>
                <a:ext cx="720080" cy="864096"/>
              </a:xfrm>
              <a:prstGeom prst="rect">
                <a:avLst/>
              </a:prstGeom>
              <a:blipFill>
                <a:blip r:embed="rId4" cstate="print"/>
                <a:stretch>
                  <a:fillRect/>
                </a:stretch>
              </a:blip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sz="16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" name="Группа 176"/>
            <p:cNvGrpSpPr>
              <a:grpSpLocks/>
            </p:cNvGrpSpPr>
            <p:nvPr/>
          </p:nvGrpSpPr>
          <p:grpSpPr bwMode="auto">
            <a:xfrm>
              <a:off x="980365" y="4456341"/>
              <a:ext cx="2376264" cy="940870"/>
              <a:chOff x="800853" y="927949"/>
              <a:chExt cx="2376264" cy="940870"/>
            </a:xfrm>
          </p:grpSpPr>
          <p:sp>
            <p:nvSpPr>
              <p:cNvPr id="178" name="Прямоугольник 177"/>
              <p:cNvSpPr/>
              <p:nvPr/>
            </p:nvSpPr>
            <p:spPr>
              <a:xfrm>
                <a:off x="800853" y="927949"/>
                <a:ext cx="2376264" cy="576064"/>
              </a:xfrm>
              <a:prstGeom prst="rect">
                <a:avLst/>
              </a:prstGeom>
              <a:solidFill>
                <a:srgbClr val="27F98B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1400" dirty="0">
                    <a:solidFill>
                      <a:schemeClr val="tx1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Прочие доходы</a:t>
                </a:r>
              </a:p>
            </p:txBody>
          </p:sp>
          <p:sp>
            <p:nvSpPr>
              <p:cNvPr id="179" name="Прямоугольник 178"/>
              <p:cNvSpPr/>
              <p:nvPr/>
            </p:nvSpPr>
            <p:spPr>
              <a:xfrm>
                <a:off x="800853" y="1504016"/>
                <a:ext cx="2376264" cy="364803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1600" dirty="0" smtClean="0">
                    <a:solidFill>
                      <a:schemeClr val="tx1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89,065</a:t>
                </a:r>
                <a:endParaRPr lang="ru-RU" sz="1600" dirty="0">
                  <a:solidFill>
                    <a:schemeClr val="tx1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endParaRPr>
              </a:p>
            </p:txBody>
          </p:sp>
        </p:grpSp>
        <p:grpSp>
          <p:nvGrpSpPr>
            <p:cNvPr id="8" name="Группа 203"/>
            <p:cNvGrpSpPr>
              <a:grpSpLocks/>
            </p:cNvGrpSpPr>
            <p:nvPr/>
          </p:nvGrpSpPr>
          <p:grpSpPr bwMode="auto">
            <a:xfrm>
              <a:off x="5934335" y="3093062"/>
              <a:ext cx="2376773" cy="743971"/>
              <a:chOff x="6617903" y="4854893"/>
              <a:chExt cx="2376773" cy="892768"/>
            </a:xfrm>
          </p:grpSpPr>
          <p:sp>
            <p:nvSpPr>
              <p:cNvPr id="205" name="Прямоугольник 204"/>
              <p:cNvSpPr/>
              <p:nvPr/>
            </p:nvSpPr>
            <p:spPr>
              <a:xfrm>
                <a:off x="6618412" y="4854893"/>
                <a:ext cx="2376264" cy="576064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1400" dirty="0">
                    <a:solidFill>
                      <a:schemeClr val="tx1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Социальная политика </a:t>
                </a:r>
              </a:p>
            </p:txBody>
          </p:sp>
          <p:sp>
            <p:nvSpPr>
              <p:cNvPr id="206" name="Прямоугольник 205"/>
              <p:cNvSpPr/>
              <p:nvPr/>
            </p:nvSpPr>
            <p:spPr>
              <a:xfrm>
                <a:off x="6617903" y="5459630"/>
                <a:ext cx="2376773" cy="288031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1600" b="1" dirty="0" smtClean="0">
                    <a:solidFill>
                      <a:schemeClr val="tx1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30,0</a:t>
                </a:r>
                <a:endParaRPr lang="ru-RU" sz="1600" b="1" dirty="0">
                  <a:solidFill>
                    <a:schemeClr val="tx1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endParaRPr>
              </a:p>
            </p:txBody>
          </p:sp>
        </p:grpSp>
        <p:grpSp>
          <p:nvGrpSpPr>
            <p:cNvPr id="9" name="Группа 208"/>
            <p:cNvGrpSpPr>
              <a:grpSpLocks/>
            </p:cNvGrpSpPr>
            <p:nvPr/>
          </p:nvGrpSpPr>
          <p:grpSpPr bwMode="auto">
            <a:xfrm>
              <a:off x="5940152" y="1532785"/>
              <a:ext cx="2389256" cy="780925"/>
              <a:chOff x="6623720" y="2032044"/>
              <a:chExt cx="2389256" cy="937112"/>
            </a:xfrm>
          </p:grpSpPr>
          <p:sp>
            <p:nvSpPr>
              <p:cNvPr id="210" name="Прямоугольник 209"/>
              <p:cNvSpPr/>
              <p:nvPr/>
            </p:nvSpPr>
            <p:spPr>
              <a:xfrm>
                <a:off x="6623720" y="2032044"/>
                <a:ext cx="2376264" cy="576064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1400" dirty="0" smtClean="0">
                    <a:solidFill>
                      <a:schemeClr val="tx1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Жилищно-коммунальное хозяйство</a:t>
                </a:r>
                <a:endParaRPr lang="ru-RU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11" name="Прямоугольник 210"/>
              <p:cNvSpPr/>
              <p:nvPr/>
            </p:nvSpPr>
            <p:spPr>
              <a:xfrm>
                <a:off x="6623720" y="2608108"/>
                <a:ext cx="2389256" cy="361048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1600" b="1" dirty="0" smtClean="0">
                    <a:solidFill>
                      <a:schemeClr val="tx1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5,0</a:t>
                </a:r>
                <a:endParaRPr lang="ru-RU" sz="1600" b="1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0" name="Группа 213"/>
            <p:cNvGrpSpPr>
              <a:grpSpLocks/>
            </p:cNvGrpSpPr>
            <p:nvPr/>
          </p:nvGrpSpPr>
          <p:grpSpPr bwMode="auto">
            <a:xfrm>
              <a:off x="5934334" y="3864845"/>
              <a:ext cx="2395074" cy="765977"/>
              <a:chOff x="6617902" y="3880004"/>
              <a:chExt cx="2395074" cy="919172"/>
            </a:xfrm>
          </p:grpSpPr>
          <p:sp>
            <p:nvSpPr>
              <p:cNvPr id="215" name="Прямоугольник 214"/>
              <p:cNvSpPr/>
              <p:nvPr/>
            </p:nvSpPr>
            <p:spPr>
              <a:xfrm>
                <a:off x="6636712" y="3880004"/>
                <a:ext cx="2376264" cy="576064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1400" dirty="0" smtClean="0">
                    <a:solidFill>
                      <a:schemeClr val="tx1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Культура </a:t>
                </a:r>
                <a:endParaRPr lang="ru-RU" sz="1400" dirty="0">
                  <a:solidFill>
                    <a:schemeClr val="tx1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endParaRPr>
              </a:p>
            </p:txBody>
          </p:sp>
          <p:sp>
            <p:nvSpPr>
              <p:cNvPr id="216" name="Прямоугольник 215"/>
              <p:cNvSpPr/>
              <p:nvPr/>
            </p:nvSpPr>
            <p:spPr>
              <a:xfrm>
                <a:off x="6617902" y="4456067"/>
                <a:ext cx="2376773" cy="343109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1600" b="1" dirty="0" smtClean="0">
                    <a:solidFill>
                      <a:schemeClr val="tx1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191,698</a:t>
                </a:r>
                <a:endParaRPr lang="ru-RU" sz="1600" b="1" dirty="0">
                  <a:solidFill>
                    <a:schemeClr val="tx1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endParaRPr>
              </a:p>
            </p:txBody>
          </p:sp>
        </p:grpSp>
        <p:grpSp>
          <p:nvGrpSpPr>
            <p:cNvPr id="11" name="Группа 223"/>
            <p:cNvGrpSpPr>
              <a:grpSpLocks/>
            </p:cNvGrpSpPr>
            <p:nvPr/>
          </p:nvGrpSpPr>
          <p:grpSpPr bwMode="auto">
            <a:xfrm>
              <a:off x="5940152" y="4630819"/>
              <a:ext cx="2376000" cy="766391"/>
              <a:chOff x="6623720" y="2898165"/>
              <a:chExt cx="2376000" cy="919669"/>
            </a:xfrm>
          </p:grpSpPr>
          <p:sp>
            <p:nvSpPr>
              <p:cNvPr id="225" name="Прямоугольник 224"/>
              <p:cNvSpPr/>
              <p:nvPr/>
            </p:nvSpPr>
            <p:spPr>
              <a:xfrm>
                <a:off x="6623720" y="2898165"/>
                <a:ext cx="2376000" cy="574793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1300" dirty="0" smtClean="0">
                    <a:solidFill>
                      <a:schemeClr val="tx1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Национальная оборона</a:t>
                </a:r>
                <a:endParaRPr lang="ru-RU" sz="1300" dirty="0">
                  <a:solidFill>
                    <a:schemeClr val="tx1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endParaRPr>
              </a:p>
            </p:txBody>
          </p:sp>
          <p:sp>
            <p:nvSpPr>
              <p:cNvPr id="226" name="Прямоугольник 225"/>
              <p:cNvSpPr/>
              <p:nvPr/>
            </p:nvSpPr>
            <p:spPr>
              <a:xfrm>
                <a:off x="6636711" y="3477160"/>
                <a:ext cx="2357964" cy="340674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1600" b="1" dirty="0" smtClean="0">
                    <a:solidFill>
                      <a:schemeClr val="tx1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69,243</a:t>
                </a:r>
                <a:endParaRPr lang="ru-RU" sz="1600" b="1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2" name="Группа 228"/>
            <p:cNvGrpSpPr>
              <a:grpSpLocks/>
            </p:cNvGrpSpPr>
            <p:nvPr/>
          </p:nvGrpSpPr>
          <p:grpSpPr bwMode="auto">
            <a:xfrm>
              <a:off x="5940151" y="5397208"/>
              <a:ext cx="2403256" cy="528066"/>
              <a:chOff x="6623719" y="2867328"/>
              <a:chExt cx="2403256" cy="633680"/>
            </a:xfrm>
          </p:grpSpPr>
          <p:sp>
            <p:nvSpPr>
              <p:cNvPr id="230" name="Прямоугольник 229"/>
              <p:cNvSpPr/>
              <p:nvPr/>
            </p:nvSpPr>
            <p:spPr>
              <a:xfrm>
                <a:off x="6623720" y="2867328"/>
                <a:ext cx="2403255" cy="633680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sz="1400" dirty="0">
                  <a:solidFill>
                    <a:schemeClr val="tx1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endParaRPr>
              </a:p>
            </p:txBody>
          </p:sp>
          <p:sp>
            <p:nvSpPr>
              <p:cNvPr id="231" name="Прямоугольник 230"/>
              <p:cNvSpPr/>
              <p:nvPr/>
            </p:nvSpPr>
            <p:spPr>
              <a:xfrm flipV="1">
                <a:off x="6623719" y="2921207"/>
                <a:ext cx="2403256" cy="52521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sz="16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34" name="Заголовок 1"/>
            <p:cNvSpPr txBox="1">
              <a:spLocks/>
            </p:cNvSpPr>
            <p:nvPr/>
          </p:nvSpPr>
          <p:spPr bwMode="auto">
            <a:xfrm>
              <a:off x="179377" y="1183793"/>
              <a:ext cx="2520791" cy="3571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r>
                <a:rPr lang="ru-RU" b="1" dirty="0">
                  <a:solidFill>
                    <a:schemeClr val="accent4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Доходы бюджета </a:t>
              </a:r>
            </a:p>
            <a:p>
              <a:pPr algn="ctr">
                <a:defRPr/>
              </a:pPr>
              <a:r>
                <a:rPr lang="ru-RU" b="1" dirty="0" smtClean="0">
                  <a:solidFill>
                    <a:schemeClr val="accent4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821,941</a:t>
              </a:r>
              <a:endParaRPr lang="ru-RU" b="1" dirty="0">
                <a:solidFill>
                  <a:schemeClr val="accent4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  <a:p>
              <a:pPr algn="ctr">
                <a:defRPr/>
              </a:pPr>
              <a:endParaRPr lang="ru-RU" b="1" dirty="0">
                <a:solidFill>
                  <a:schemeClr val="accent4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</p:txBody>
        </p:sp>
        <p:sp>
          <p:nvSpPr>
            <p:cNvPr id="235" name="Заголовок 1"/>
            <p:cNvSpPr txBox="1">
              <a:spLocks/>
            </p:cNvSpPr>
            <p:nvPr/>
          </p:nvSpPr>
          <p:spPr bwMode="auto">
            <a:xfrm>
              <a:off x="5940051" y="977204"/>
              <a:ext cx="2520791" cy="5637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r>
                <a:rPr lang="ru-RU" b="1" dirty="0">
                  <a:solidFill>
                    <a:schemeClr val="accent4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Расходы бюджета </a:t>
              </a:r>
            </a:p>
            <a:p>
              <a:pPr algn="ctr">
                <a:defRPr/>
              </a:pPr>
              <a:r>
                <a:rPr lang="ru-RU" b="1" dirty="0" smtClean="0">
                  <a:solidFill>
                    <a:schemeClr val="accent4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1152,941</a:t>
              </a:r>
              <a:endParaRPr lang="ru-RU" b="1" dirty="0">
                <a:solidFill>
                  <a:schemeClr val="accent4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</p:txBody>
        </p:sp>
        <p:sp>
          <p:nvSpPr>
            <p:cNvPr id="7240" name="Прямоугольник 150"/>
            <p:cNvSpPr>
              <a:spLocks noChangeArrowheads="1"/>
            </p:cNvSpPr>
            <p:nvPr/>
          </p:nvSpPr>
          <p:spPr bwMode="auto">
            <a:xfrm>
              <a:off x="3877585" y="5802592"/>
              <a:ext cx="1606285" cy="7070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ru-RU" sz="1400" b="1" dirty="0"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    Численность </a:t>
              </a:r>
            </a:p>
            <a:p>
              <a:r>
                <a:rPr lang="ru-RU" sz="1400" b="1" dirty="0"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       населения</a:t>
              </a:r>
            </a:p>
            <a:p>
              <a:pPr algn="ctr"/>
              <a:r>
                <a:rPr lang="ru-RU" sz="1400" b="1" dirty="0" smtClean="0"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468 чел</a:t>
              </a:r>
              <a:endParaRPr lang="ru-RU" sz="1400" b="1" dirty="0"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</p:txBody>
        </p:sp>
      </p:grpSp>
      <p:sp>
        <p:nvSpPr>
          <p:cNvPr id="78" name="Прямоугольник 77"/>
          <p:cNvSpPr/>
          <p:nvPr/>
        </p:nvSpPr>
        <p:spPr>
          <a:xfrm>
            <a:off x="8390031" y="3046923"/>
            <a:ext cx="576064" cy="7272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83" name="Прямоугольник 82"/>
          <p:cNvSpPr/>
          <p:nvPr/>
        </p:nvSpPr>
        <p:spPr>
          <a:xfrm>
            <a:off x="8388424" y="1460968"/>
            <a:ext cx="576064" cy="7308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85" name="Прямоугольник 84"/>
          <p:cNvSpPr/>
          <p:nvPr/>
        </p:nvSpPr>
        <p:spPr>
          <a:xfrm>
            <a:off x="8362774" y="2232815"/>
            <a:ext cx="576064" cy="7308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86" name="Прямоугольник 85"/>
          <p:cNvSpPr/>
          <p:nvPr/>
        </p:nvSpPr>
        <p:spPr>
          <a:xfrm>
            <a:off x="8388424" y="4653135"/>
            <a:ext cx="576064" cy="7416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87" name="Прямоугольник 86"/>
          <p:cNvSpPr/>
          <p:nvPr/>
        </p:nvSpPr>
        <p:spPr>
          <a:xfrm>
            <a:off x="8358214" y="1500174"/>
            <a:ext cx="576064" cy="74160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88" name="Прямоугольник 87"/>
          <p:cNvSpPr/>
          <p:nvPr/>
        </p:nvSpPr>
        <p:spPr>
          <a:xfrm>
            <a:off x="261166" y="2594577"/>
            <a:ext cx="720080" cy="902711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73" name="Прямоугольник 72"/>
          <p:cNvSpPr/>
          <p:nvPr/>
        </p:nvSpPr>
        <p:spPr>
          <a:xfrm>
            <a:off x="5986510" y="2232815"/>
            <a:ext cx="2376264" cy="50150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Общегосударственные вопросы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74" name="Прямоугольник 73"/>
          <p:cNvSpPr/>
          <p:nvPr/>
        </p:nvSpPr>
        <p:spPr>
          <a:xfrm>
            <a:off x="5980807" y="2734320"/>
            <a:ext cx="2379023" cy="31161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857,0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71" name="TextBox 57"/>
          <p:cNvSpPr txBox="1">
            <a:spLocks noChangeArrowheads="1"/>
          </p:cNvSpPr>
          <p:nvPr/>
        </p:nvSpPr>
        <p:spPr bwMode="auto">
          <a:xfrm>
            <a:off x="8056563" y="548680"/>
            <a:ext cx="108743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12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ыс.рублей</a:t>
            </a:r>
            <a:r>
              <a:rPr lang="ru-RU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рублей</a:t>
            </a:r>
          </a:p>
        </p:txBody>
      </p:sp>
      <p:sp>
        <p:nvSpPr>
          <p:cNvPr id="68" name="Прямоугольник 67"/>
          <p:cNvSpPr/>
          <p:nvPr/>
        </p:nvSpPr>
        <p:spPr>
          <a:xfrm>
            <a:off x="8359831" y="3885860"/>
            <a:ext cx="576064" cy="7272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72" name="Прямоугольник 71"/>
          <p:cNvSpPr/>
          <p:nvPr/>
        </p:nvSpPr>
        <p:spPr bwMode="auto">
          <a:xfrm flipV="1">
            <a:off x="1026526" y="5408086"/>
            <a:ext cx="2354570" cy="45719"/>
          </a:xfrm>
          <a:prstGeom prst="rect">
            <a:avLst/>
          </a:prstGeom>
          <a:solidFill>
            <a:srgbClr val="27F98B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400" dirty="0">
              <a:solidFill>
                <a:schemeClr val="tx1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77" name="Прямоугольник 76"/>
          <p:cNvSpPr/>
          <p:nvPr/>
        </p:nvSpPr>
        <p:spPr>
          <a:xfrm>
            <a:off x="277632" y="4489288"/>
            <a:ext cx="712081" cy="87906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908175" y="0"/>
            <a:ext cx="7056313" cy="928670"/>
          </a:xfrm>
        </p:spPr>
        <p:txBody>
          <a:bodyPr/>
          <a:lstStyle/>
          <a:p>
            <a:pPr algn="ctr"/>
            <a:r>
              <a:rPr lang="ru-RU" sz="1800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ОСНОВНЫЕ ПАРАМЕТРЫ  БЮДЖЕТА </a:t>
            </a:r>
            <a:br>
              <a:rPr lang="ru-RU" sz="1800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МО «Озерский сельсовет» </a:t>
            </a:r>
            <a:r>
              <a:rPr lang="ru-RU" sz="1800" dirty="0" err="1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Щигровского</a:t>
            </a:r>
            <a:r>
              <a:rPr lang="ru-RU" sz="1800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района Курской области на 2015 год</a:t>
            </a:r>
            <a:endParaRPr lang="ru-RU" sz="1800" dirty="0" smtClean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grpSp>
        <p:nvGrpSpPr>
          <p:cNvPr id="3" name="Группа 235"/>
          <p:cNvGrpSpPr>
            <a:grpSpLocks/>
          </p:cNvGrpSpPr>
          <p:nvPr/>
        </p:nvGrpSpPr>
        <p:grpSpPr bwMode="auto">
          <a:xfrm>
            <a:off x="49656" y="806697"/>
            <a:ext cx="9144000" cy="6092825"/>
            <a:chOff x="0" y="908720"/>
            <a:chExt cx="9143425" cy="5832747"/>
          </a:xfrm>
        </p:grpSpPr>
        <p:sp>
          <p:nvSpPr>
            <p:cNvPr id="188" name="AutoShape 15"/>
            <p:cNvSpPr>
              <a:spLocks noChangeArrowheads="1"/>
            </p:cNvSpPr>
            <p:nvPr/>
          </p:nvSpPr>
          <p:spPr bwMode="gray">
            <a:xfrm>
              <a:off x="4499417" y="908819"/>
              <a:ext cx="4644008" cy="5832648"/>
            </a:xfrm>
            <a:prstGeom prst="rightArrow">
              <a:avLst>
                <a:gd name="adj1" fmla="val 78678"/>
                <a:gd name="adj2" fmla="val 20961"/>
              </a:avLst>
            </a:prstGeom>
            <a:solidFill>
              <a:schemeClr val="bg2">
                <a:lumMod val="75000"/>
                <a:alpha val="62000"/>
              </a:schemeClr>
            </a:solidFill>
            <a:ln w="9525">
              <a:noFill/>
              <a:miter lim="800000"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46" name="AutoShape 19"/>
            <p:cNvSpPr>
              <a:spLocks noChangeArrowheads="1"/>
            </p:cNvSpPr>
            <p:nvPr/>
          </p:nvSpPr>
          <p:spPr bwMode="gray">
            <a:xfrm>
              <a:off x="3347827" y="5527198"/>
              <a:ext cx="2520791" cy="965032"/>
            </a:xfrm>
            <a:prstGeom prst="can">
              <a:avLst>
                <a:gd name="adj" fmla="val 32032"/>
              </a:avLst>
            </a:prstGeom>
            <a:gradFill rotWithShape="1">
              <a:gsLst>
                <a:gs pos="0">
                  <a:schemeClr val="hlink">
                    <a:gamma/>
                    <a:shade val="46275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49" name="AutoShape 6"/>
            <p:cNvSpPr>
              <a:spLocks noChangeArrowheads="1"/>
            </p:cNvSpPr>
            <p:nvPr/>
          </p:nvSpPr>
          <p:spPr bwMode="gray">
            <a:xfrm>
              <a:off x="3492280" y="3501390"/>
              <a:ext cx="2231885" cy="2094196"/>
            </a:xfrm>
            <a:prstGeom prst="can">
              <a:avLst>
                <a:gd name="adj" fmla="val 18521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3" name="AutoShape 6"/>
            <p:cNvSpPr>
              <a:spLocks noChangeArrowheads="1"/>
            </p:cNvSpPr>
            <p:nvPr/>
          </p:nvSpPr>
          <p:spPr bwMode="gray">
            <a:xfrm>
              <a:off x="3492280" y="1844877"/>
              <a:ext cx="2231885" cy="1800888"/>
            </a:xfrm>
            <a:prstGeom prst="can">
              <a:avLst>
                <a:gd name="adj" fmla="val 18521"/>
              </a:avLst>
            </a:prstGeom>
            <a:gradFill flip="none" rotWithShape="1">
              <a:gsLst>
                <a:gs pos="0">
                  <a:srgbClr val="27F98B">
                    <a:shade val="30000"/>
                    <a:satMod val="115000"/>
                  </a:srgbClr>
                </a:gs>
                <a:gs pos="50000">
                  <a:srgbClr val="27F98B">
                    <a:shade val="67500"/>
                    <a:satMod val="115000"/>
                  </a:srgbClr>
                </a:gs>
                <a:gs pos="100000">
                  <a:srgbClr val="27F98B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42" name="AutoShape 15"/>
            <p:cNvSpPr>
              <a:spLocks noChangeArrowheads="1"/>
            </p:cNvSpPr>
            <p:nvPr/>
          </p:nvSpPr>
          <p:spPr bwMode="gray">
            <a:xfrm>
              <a:off x="0" y="908720"/>
              <a:ext cx="3491880" cy="5832648"/>
            </a:xfrm>
            <a:prstGeom prst="rightArrow">
              <a:avLst>
                <a:gd name="adj1" fmla="val 78678"/>
                <a:gd name="adj2" fmla="val 20961"/>
              </a:avLst>
            </a:prstGeom>
            <a:solidFill>
              <a:srgbClr val="99FF99">
                <a:alpha val="26000"/>
              </a:srgbClr>
            </a:solidFill>
            <a:ln w="9525">
              <a:noFill/>
              <a:miter lim="800000"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43" name="AutoShape 16"/>
            <p:cNvSpPr>
              <a:spLocks noChangeArrowheads="1"/>
            </p:cNvSpPr>
            <p:nvPr/>
          </p:nvSpPr>
          <p:spPr bwMode="gray">
            <a:xfrm>
              <a:off x="3276394" y="1183793"/>
              <a:ext cx="2592225" cy="575979"/>
            </a:xfrm>
            <a:prstGeom prst="can">
              <a:avLst>
                <a:gd name="adj" fmla="val 27866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223" name="Text Box 18"/>
            <p:cNvSpPr txBox="1">
              <a:spLocks noChangeArrowheads="1"/>
            </p:cNvSpPr>
            <p:nvPr/>
          </p:nvSpPr>
          <p:spPr bwMode="gray">
            <a:xfrm>
              <a:off x="3704601" y="1268760"/>
              <a:ext cx="177926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ru-RU" b="1">
                  <a:solidFill>
                    <a:prstClr val="white"/>
                  </a:solidFill>
                  <a:latin typeface="Times New Roman" pitchFamily="18" charset="0"/>
                  <a:cs typeface="Times New Roman" pitchFamily="18" charset="0"/>
                </a:rPr>
                <a:t>Итоги бюджета</a:t>
              </a:r>
              <a:endParaRPr lang="en-US" b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224" name="Text Box 7"/>
            <p:cNvSpPr txBox="1">
              <a:spLocks noChangeArrowheads="1"/>
            </p:cNvSpPr>
            <p:nvPr/>
          </p:nvSpPr>
          <p:spPr bwMode="gray">
            <a:xfrm>
              <a:off x="3563888" y="4010470"/>
              <a:ext cx="2160240" cy="1414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b="1" dirty="0">
                  <a:solidFill>
                    <a:prstClr val="black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Расходы </a:t>
              </a:r>
            </a:p>
            <a:p>
              <a:pPr algn="ctr"/>
              <a:r>
                <a:rPr lang="ru-RU" b="1" dirty="0">
                  <a:solidFill>
                    <a:prstClr val="black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в расчете на 1 человека</a:t>
              </a:r>
            </a:p>
            <a:p>
              <a:pPr algn="ctr"/>
              <a:r>
                <a:rPr lang="ru-RU" dirty="0">
                  <a:solidFill>
                    <a:prstClr val="black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(руб./чел.):</a:t>
              </a:r>
            </a:p>
            <a:p>
              <a:pPr algn="ctr"/>
              <a:r>
                <a:rPr lang="ru-RU" b="1" dirty="0" smtClean="0">
                  <a:solidFill>
                    <a:prstClr val="black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2,464</a:t>
              </a:r>
              <a:endParaRPr lang="ru-RU" b="1" dirty="0">
                <a:solidFill>
                  <a:prstClr val="black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</p:txBody>
        </p:sp>
        <p:sp>
          <p:nvSpPr>
            <p:cNvPr id="7225" name="Text Box 7"/>
            <p:cNvSpPr txBox="1">
              <a:spLocks noChangeArrowheads="1"/>
            </p:cNvSpPr>
            <p:nvPr/>
          </p:nvSpPr>
          <p:spPr bwMode="gray">
            <a:xfrm>
              <a:off x="3563888" y="2149420"/>
              <a:ext cx="2160240" cy="1414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b="1" dirty="0">
                  <a:solidFill>
                    <a:prstClr val="black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Доходы </a:t>
              </a:r>
            </a:p>
            <a:p>
              <a:pPr algn="ctr"/>
              <a:r>
                <a:rPr lang="ru-RU" b="1" dirty="0">
                  <a:solidFill>
                    <a:prstClr val="black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в расчете на</a:t>
              </a:r>
            </a:p>
            <a:p>
              <a:pPr algn="ctr"/>
              <a:r>
                <a:rPr lang="ru-RU" b="1" dirty="0">
                  <a:solidFill>
                    <a:prstClr val="black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1 человека </a:t>
              </a:r>
              <a:r>
                <a:rPr lang="ru-RU" dirty="0">
                  <a:solidFill>
                    <a:prstClr val="black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(руб./чел.):</a:t>
              </a:r>
            </a:p>
            <a:p>
              <a:pPr algn="ctr"/>
              <a:r>
                <a:rPr lang="ru-RU" b="1" dirty="0" smtClean="0">
                  <a:solidFill>
                    <a:prstClr val="black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1,756</a:t>
              </a:r>
              <a:endParaRPr lang="en-US" b="1" dirty="0">
                <a:solidFill>
                  <a:prstClr val="black"/>
                </a:solidFill>
                <a:ea typeface="Arial Unicode MS" pitchFamily="34" charset="-128"/>
                <a:cs typeface="Times New Roman" pitchFamily="18" charset="0"/>
              </a:endParaRPr>
            </a:p>
          </p:txBody>
        </p:sp>
        <p:grpSp>
          <p:nvGrpSpPr>
            <p:cNvPr id="4" name="Группа 167"/>
            <p:cNvGrpSpPr>
              <a:grpSpLocks/>
            </p:cNvGrpSpPr>
            <p:nvPr/>
          </p:nvGrpSpPr>
          <p:grpSpPr bwMode="auto">
            <a:xfrm>
              <a:off x="935088" y="1772816"/>
              <a:ext cx="2376264" cy="864096"/>
              <a:chOff x="755576" y="1484784"/>
              <a:chExt cx="2376264" cy="864096"/>
            </a:xfrm>
          </p:grpSpPr>
          <p:sp>
            <p:nvSpPr>
              <p:cNvPr id="163" name="Прямоугольник 162"/>
              <p:cNvSpPr/>
              <p:nvPr/>
            </p:nvSpPr>
            <p:spPr>
              <a:xfrm>
                <a:off x="755576" y="1484784"/>
                <a:ext cx="2376264" cy="576064"/>
              </a:xfrm>
              <a:prstGeom prst="rect">
                <a:avLst/>
              </a:prstGeom>
              <a:solidFill>
                <a:srgbClr val="27F98B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1400" dirty="0">
                    <a:solidFill>
                      <a:prstClr val="black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Налог на доходы физических лиц </a:t>
                </a:r>
              </a:p>
            </p:txBody>
          </p:sp>
          <p:sp>
            <p:nvSpPr>
              <p:cNvPr id="166" name="Прямоугольник 165"/>
              <p:cNvSpPr/>
              <p:nvPr/>
            </p:nvSpPr>
            <p:spPr>
              <a:xfrm>
                <a:off x="755576" y="2060848"/>
                <a:ext cx="2376264" cy="288032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1600" dirty="0" smtClean="0">
                    <a:solidFill>
                      <a:prstClr val="black"/>
                    </a:solidFill>
                  </a:rPr>
                  <a:t>3,208</a:t>
                </a:r>
                <a:endParaRPr lang="ru-RU" sz="1600" dirty="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5" name="Группа 168"/>
            <p:cNvGrpSpPr>
              <a:grpSpLocks/>
            </p:cNvGrpSpPr>
            <p:nvPr/>
          </p:nvGrpSpPr>
          <p:grpSpPr bwMode="auto">
            <a:xfrm>
              <a:off x="179377" y="1758401"/>
              <a:ext cx="3131975" cy="1958631"/>
              <a:chOff x="-135" y="390249"/>
              <a:chExt cx="3131975" cy="1958631"/>
            </a:xfrm>
          </p:grpSpPr>
          <p:sp>
            <p:nvSpPr>
              <p:cNvPr id="170" name="Прямоугольник 169"/>
              <p:cNvSpPr/>
              <p:nvPr/>
            </p:nvSpPr>
            <p:spPr>
              <a:xfrm>
                <a:off x="755576" y="1484784"/>
                <a:ext cx="2376264" cy="576064"/>
              </a:xfrm>
              <a:prstGeom prst="rect">
                <a:avLst/>
              </a:prstGeom>
              <a:solidFill>
                <a:srgbClr val="27F98B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1400" dirty="0" smtClean="0">
                    <a:solidFill>
                      <a:schemeClr val="tx1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Налоги на имущество (земля) </a:t>
                </a:r>
              </a:p>
              <a:p>
                <a:pPr algn="ctr">
                  <a:defRPr/>
                </a:pPr>
                <a:r>
                  <a:rPr lang="ru-RU" sz="1400" dirty="0" smtClean="0">
                    <a:solidFill>
                      <a:prstClr val="black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 </a:t>
                </a:r>
                <a:endParaRPr lang="ru-RU" sz="1400" dirty="0">
                  <a:solidFill>
                    <a:prstClr val="black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endParaRPr>
              </a:p>
            </p:txBody>
          </p:sp>
          <p:sp>
            <p:nvSpPr>
              <p:cNvPr id="171" name="Прямоугольник 170"/>
              <p:cNvSpPr/>
              <p:nvPr/>
            </p:nvSpPr>
            <p:spPr>
              <a:xfrm>
                <a:off x="755576" y="2060848"/>
                <a:ext cx="2376264" cy="288032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sz="1600" dirty="0" smtClean="0">
                  <a:solidFill>
                    <a:prstClr val="black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endParaRPr>
              </a:p>
              <a:p>
                <a:pPr algn="ctr">
                  <a:defRPr/>
                </a:pPr>
                <a:r>
                  <a:rPr lang="ru-RU" sz="1600" dirty="0" smtClean="0">
                    <a:solidFill>
                      <a:prstClr val="black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392,727</a:t>
                </a:r>
                <a:endParaRPr lang="ru-RU" sz="1600" dirty="0" smtClean="0">
                  <a:solidFill>
                    <a:prstClr val="black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endParaRPr>
              </a:p>
              <a:p>
                <a:pPr algn="ctr">
                  <a:defRPr/>
                </a:pPr>
                <a:endParaRPr lang="ru-RU" sz="1600" dirty="0">
                  <a:solidFill>
                    <a:prstClr val="black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endParaRPr>
              </a:p>
            </p:txBody>
          </p:sp>
          <p:sp>
            <p:nvSpPr>
              <p:cNvPr id="172" name="Прямоугольник 171"/>
              <p:cNvSpPr/>
              <p:nvPr/>
            </p:nvSpPr>
            <p:spPr>
              <a:xfrm>
                <a:off x="-135" y="390249"/>
                <a:ext cx="720080" cy="864096"/>
              </a:xfrm>
              <a:prstGeom prst="rect">
                <a:avLst/>
              </a:prstGeom>
              <a:blipFill>
                <a:blip r:embed="rId3" cstate="print"/>
                <a:stretch>
                  <a:fillRect/>
                </a:stretch>
              </a:blip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sz="1600" dirty="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6" name="Группа 172"/>
            <p:cNvGrpSpPr>
              <a:grpSpLocks/>
            </p:cNvGrpSpPr>
            <p:nvPr/>
          </p:nvGrpSpPr>
          <p:grpSpPr bwMode="auto">
            <a:xfrm>
              <a:off x="179512" y="3933056"/>
              <a:ext cx="3131840" cy="864096"/>
              <a:chOff x="0" y="1484784"/>
              <a:chExt cx="3131840" cy="864096"/>
            </a:xfrm>
          </p:grpSpPr>
          <p:sp>
            <p:nvSpPr>
              <p:cNvPr id="174" name="Прямоугольник 173"/>
              <p:cNvSpPr/>
              <p:nvPr/>
            </p:nvSpPr>
            <p:spPr>
              <a:xfrm>
                <a:off x="755576" y="1484784"/>
                <a:ext cx="2376264" cy="576064"/>
              </a:xfrm>
              <a:prstGeom prst="rect">
                <a:avLst/>
              </a:prstGeom>
              <a:solidFill>
                <a:srgbClr val="27F98B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1400" dirty="0">
                    <a:solidFill>
                      <a:prstClr val="black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Финансовая помощь </a:t>
                </a:r>
                <a:r>
                  <a:rPr lang="ru-RU" sz="1400" dirty="0" smtClean="0">
                    <a:solidFill>
                      <a:prstClr val="black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от других бюджетов бюджетной системы</a:t>
                </a:r>
                <a:endParaRPr lang="ru-RU" sz="1400" dirty="0">
                  <a:solidFill>
                    <a:prstClr val="black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endParaRPr>
              </a:p>
            </p:txBody>
          </p:sp>
          <p:sp>
            <p:nvSpPr>
              <p:cNvPr id="175" name="Прямоугольник 174"/>
              <p:cNvSpPr/>
              <p:nvPr/>
            </p:nvSpPr>
            <p:spPr>
              <a:xfrm>
                <a:off x="755576" y="2060848"/>
                <a:ext cx="2376264" cy="288032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sz="1600" dirty="0" smtClean="0">
                  <a:solidFill>
                    <a:prstClr val="black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endParaRPr>
              </a:p>
              <a:p>
                <a:pPr algn="ctr">
                  <a:defRPr/>
                </a:pPr>
                <a:r>
                  <a:rPr lang="ru-RU" sz="1600" dirty="0" smtClean="0">
                    <a:solidFill>
                      <a:prstClr val="black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336,941</a:t>
                </a:r>
                <a:endParaRPr lang="ru-RU" sz="1600" dirty="0" smtClean="0">
                  <a:solidFill>
                    <a:prstClr val="black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endParaRPr>
              </a:p>
              <a:p>
                <a:pPr algn="ctr">
                  <a:defRPr/>
                </a:pPr>
                <a:endParaRPr lang="ru-RU" sz="1600" dirty="0">
                  <a:solidFill>
                    <a:prstClr val="black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endParaRPr>
              </a:p>
            </p:txBody>
          </p:sp>
          <p:sp>
            <p:nvSpPr>
              <p:cNvPr id="176" name="Прямоугольник 175"/>
              <p:cNvSpPr/>
              <p:nvPr/>
            </p:nvSpPr>
            <p:spPr>
              <a:xfrm>
                <a:off x="0" y="1484784"/>
                <a:ext cx="720080" cy="864096"/>
              </a:xfrm>
              <a:prstGeom prst="rect">
                <a:avLst/>
              </a:prstGeom>
              <a:blipFill>
                <a:blip r:embed="rId4" cstate="print"/>
                <a:stretch>
                  <a:fillRect/>
                </a:stretch>
              </a:blip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sz="1600" dirty="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7" name="Группа 176"/>
            <p:cNvGrpSpPr>
              <a:grpSpLocks/>
            </p:cNvGrpSpPr>
            <p:nvPr/>
          </p:nvGrpSpPr>
          <p:grpSpPr bwMode="auto">
            <a:xfrm>
              <a:off x="179512" y="5013176"/>
              <a:ext cx="3131840" cy="864096"/>
              <a:chOff x="0" y="1484784"/>
              <a:chExt cx="3131840" cy="864096"/>
            </a:xfrm>
          </p:grpSpPr>
          <p:sp>
            <p:nvSpPr>
              <p:cNvPr id="178" name="Прямоугольник 177"/>
              <p:cNvSpPr/>
              <p:nvPr/>
            </p:nvSpPr>
            <p:spPr>
              <a:xfrm>
                <a:off x="755576" y="1484784"/>
                <a:ext cx="2376264" cy="576064"/>
              </a:xfrm>
              <a:prstGeom prst="rect">
                <a:avLst/>
              </a:prstGeom>
              <a:solidFill>
                <a:srgbClr val="27F98B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1400" dirty="0">
                    <a:solidFill>
                      <a:prstClr val="black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Прочие доходы</a:t>
                </a:r>
              </a:p>
            </p:txBody>
          </p:sp>
          <p:sp>
            <p:nvSpPr>
              <p:cNvPr id="179" name="Прямоугольник 178"/>
              <p:cNvSpPr/>
              <p:nvPr/>
            </p:nvSpPr>
            <p:spPr>
              <a:xfrm>
                <a:off x="755575" y="2060848"/>
                <a:ext cx="2376264" cy="288032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sz="1600" dirty="0" smtClean="0">
                  <a:solidFill>
                    <a:prstClr val="black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endParaRPr>
              </a:p>
              <a:p>
                <a:pPr algn="ctr">
                  <a:defRPr/>
                </a:pPr>
                <a:r>
                  <a:rPr lang="ru-RU" sz="1600" dirty="0" smtClean="0">
                    <a:solidFill>
                      <a:prstClr val="black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89,065</a:t>
                </a:r>
                <a:endParaRPr lang="ru-RU" sz="1600" dirty="0" smtClean="0">
                  <a:solidFill>
                    <a:prstClr val="black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endParaRPr>
              </a:p>
              <a:p>
                <a:pPr algn="ctr">
                  <a:defRPr/>
                </a:pPr>
                <a:endParaRPr lang="ru-RU" sz="1600" dirty="0">
                  <a:solidFill>
                    <a:prstClr val="black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endParaRPr>
              </a:p>
            </p:txBody>
          </p:sp>
          <p:sp>
            <p:nvSpPr>
              <p:cNvPr id="180" name="Прямоугольник 179"/>
              <p:cNvSpPr/>
              <p:nvPr/>
            </p:nvSpPr>
            <p:spPr>
              <a:xfrm>
                <a:off x="0" y="1484784"/>
                <a:ext cx="720080" cy="864096"/>
              </a:xfrm>
              <a:prstGeom prst="rect">
                <a:avLst/>
              </a:prstGeom>
              <a:blipFill>
                <a:blip r:embed="rId5" cstate="print"/>
                <a:stretch>
                  <a:fillRect/>
                </a:stretch>
              </a:blip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sz="1600" dirty="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8" name="Группа 203"/>
            <p:cNvGrpSpPr>
              <a:grpSpLocks/>
            </p:cNvGrpSpPr>
            <p:nvPr/>
          </p:nvGrpSpPr>
          <p:grpSpPr bwMode="auto">
            <a:xfrm>
              <a:off x="5953144" y="3053319"/>
              <a:ext cx="2357964" cy="811528"/>
              <a:chOff x="6636712" y="4807193"/>
              <a:chExt cx="2357964" cy="973835"/>
            </a:xfrm>
          </p:grpSpPr>
          <p:sp>
            <p:nvSpPr>
              <p:cNvPr id="205" name="Прямоугольник 204"/>
              <p:cNvSpPr/>
              <p:nvPr/>
            </p:nvSpPr>
            <p:spPr>
              <a:xfrm>
                <a:off x="6636713" y="4807193"/>
                <a:ext cx="2357963" cy="623764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1400" dirty="0">
                    <a:solidFill>
                      <a:prstClr val="black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Социальная политика </a:t>
                </a:r>
              </a:p>
            </p:txBody>
          </p:sp>
          <p:sp>
            <p:nvSpPr>
              <p:cNvPr id="206" name="Прямоугольник 205"/>
              <p:cNvSpPr/>
              <p:nvPr/>
            </p:nvSpPr>
            <p:spPr>
              <a:xfrm>
                <a:off x="6636712" y="5459628"/>
                <a:ext cx="2357963" cy="32140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1600" b="1" dirty="0" smtClean="0">
                    <a:solidFill>
                      <a:prstClr val="black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30,0</a:t>
                </a:r>
                <a:endParaRPr lang="ru-RU" sz="1600" b="1" dirty="0">
                  <a:solidFill>
                    <a:prstClr val="black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endParaRPr>
              </a:p>
            </p:txBody>
          </p:sp>
        </p:grpSp>
        <p:grpSp>
          <p:nvGrpSpPr>
            <p:cNvPr id="9" name="Группа 208"/>
            <p:cNvGrpSpPr>
              <a:grpSpLocks/>
            </p:cNvGrpSpPr>
            <p:nvPr/>
          </p:nvGrpSpPr>
          <p:grpSpPr bwMode="auto">
            <a:xfrm>
              <a:off x="5940152" y="1532788"/>
              <a:ext cx="2376264" cy="745449"/>
              <a:chOff x="6623720" y="2032044"/>
              <a:chExt cx="2376264" cy="894539"/>
            </a:xfrm>
          </p:grpSpPr>
          <p:sp>
            <p:nvSpPr>
              <p:cNvPr id="210" name="Прямоугольник 209"/>
              <p:cNvSpPr/>
              <p:nvPr/>
            </p:nvSpPr>
            <p:spPr>
              <a:xfrm>
                <a:off x="6623720" y="2032044"/>
                <a:ext cx="2376264" cy="576064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1400" dirty="0" smtClean="0">
                    <a:solidFill>
                      <a:prstClr val="black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Жилищно-коммунальное хозяйство</a:t>
                </a:r>
                <a:endParaRPr lang="ru-RU" sz="14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11" name="Прямоугольник 210"/>
              <p:cNvSpPr/>
              <p:nvPr/>
            </p:nvSpPr>
            <p:spPr>
              <a:xfrm>
                <a:off x="6633089" y="2638551"/>
                <a:ext cx="2361587" cy="288032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1600" b="1" dirty="0" smtClean="0">
                    <a:solidFill>
                      <a:prstClr val="black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5,0</a:t>
                </a:r>
                <a:endParaRPr lang="ru-RU" sz="1600" b="1" dirty="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0" name="Группа 213"/>
            <p:cNvGrpSpPr>
              <a:grpSpLocks/>
            </p:cNvGrpSpPr>
            <p:nvPr/>
          </p:nvGrpSpPr>
          <p:grpSpPr bwMode="auto">
            <a:xfrm>
              <a:off x="5940152" y="3864845"/>
              <a:ext cx="2389256" cy="765977"/>
              <a:chOff x="6623720" y="3880004"/>
              <a:chExt cx="2389256" cy="919172"/>
            </a:xfrm>
          </p:grpSpPr>
          <p:sp>
            <p:nvSpPr>
              <p:cNvPr id="215" name="Прямоугольник 214"/>
              <p:cNvSpPr/>
              <p:nvPr/>
            </p:nvSpPr>
            <p:spPr>
              <a:xfrm>
                <a:off x="6636712" y="3880004"/>
                <a:ext cx="2376264" cy="576064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1400" dirty="0" smtClean="0">
                    <a:solidFill>
                      <a:prstClr val="black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Культура </a:t>
                </a:r>
                <a:endParaRPr lang="ru-RU" sz="1400" dirty="0">
                  <a:solidFill>
                    <a:prstClr val="black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endParaRPr>
              </a:p>
            </p:txBody>
          </p:sp>
          <p:sp>
            <p:nvSpPr>
              <p:cNvPr id="216" name="Прямоугольник 215"/>
              <p:cNvSpPr/>
              <p:nvPr/>
            </p:nvSpPr>
            <p:spPr>
              <a:xfrm>
                <a:off x="6623720" y="4464984"/>
                <a:ext cx="2389256" cy="334192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1600" b="1" dirty="0" smtClean="0">
                    <a:solidFill>
                      <a:prstClr val="black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191,698</a:t>
                </a:r>
                <a:endParaRPr lang="ru-RU" sz="1600" b="1" dirty="0">
                  <a:solidFill>
                    <a:prstClr val="black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endParaRPr>
              </a:p>
            </p:txBody>
          </p:sp>
        </p:grpSp>
        <p:grpSp>
          <p:nvGrpSpPr>
            <p:cNvPr id="11" name="Группа 223"/>
            <p:cNvGrpSpPr>
              <a:grpSpLocks/>
            </p:cNvGrpSpPr>
            <p:nvPr/>
          </p:nvGrpSpPr>
          <p:grpSpPr bwMode="auto">
            <a:xfrm>
              <a:off x="5940152" y="4630820"/>
              <a:ext cx="2376000" cy="722522"/>
              <a:chOff x="6623720" y="2898165"/>
              <a:chExt cx="2376000" cy="867026"/>
            </a:xfrm>
          </p:grpSpPr>
          <p:sp>
            <p:nvSpPr>
              <p:cNvPr id="225" name="Прямоугольник 224"/>
              <p:cNvSpPr/>
              <p:nvPr/>
            </p:nvSpPr>
            <p:spPr>
              <a:xfrm>
                <a:off x="6623720" y="2898165"/>
                <a:ext cx="2376000" cy="574793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1300" dirty="0" smtClean="0">
                    <a:solidFill>
                      <a:prstClr val="black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Национальная оборона</a:t>
                </a:r>
                <a:endParaRPr lang="ru-RU" sz="1300" dirty="0">
                  <a:solidFill>
                    <a:prstClr val="black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endParaRPr>
              </a:p>
            </p:txBody>
          </p:sp>
          <p:sp>
            <p:nvSpPr>
              <p:cNvPr id="226" name="Прямоугольник 225"/>
              <p:cNvSpPr/>
              <p:nvPr/>
            </p:nvSpPr>
            <p:spPr>
              <a:xfrm>
                <a:off x="6623720" y="3477160"/>
                <a:ext cx="2370954" cy="288031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1600" b="1" dirty="0" smtClean="0">
                    <a:solidFill>
                      <a:prstClr val="black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69,243</a:t>
                </a:r>
                <a:endParaRPr lang="ru-RU" sz="1600" b="1" dirty="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230" name="Прямоугольник 229"/>
            <p:cNvSpPr/>
            <p:nvPr/>
          </p:nvSpPr>
          <p:spPr bwMode="auto">
            <a:xfrm>
              <a:off x="5940152" y="5353343"/>
              <a:ext cx="2376265" cy="49014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400" dirty="0">
                <a:solidFill>
                  <a:prstClr val="black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</p:txBody>
        </p:sp>
        <p:sp>
          <p:nvSpPr>
            <p:cNvPr id="234" name="Заголовок 1"/>
            <p:cNvSpPr txBox="1">
              <a:spLocks/>
            </p:cNvSpPr>
            <p:nvPr/>
          </p:nvSpPr>
          <p:spPr bwMode="auto">
            <a:xfrm>
              <a:off x="179377" y="1183793"/>
              <a:ext cx="2520791" cy="3571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ru-RU" b="1" dirty="0" smtClean="0">
                <a:solidFill>
                  <a:srgbClr val="39639D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  <a:p>
              <a:pPr algn="ctr">
                <a:defRPr/>
              </a:pPr>
              <a:r>
                <a:rPr lang="ru-RU" b="1" dirty="0" smtClean="0">
                  <a:solidFill>
                    <a:srgbClr val="39639D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Доходы </a:t>
              </a:r>
              <a:r>
                <a:rPr lang="ru-RU" b="1" dirty="0">
                  <a:solidFill>
                    <a:srgbClr val="39639D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бюджета </a:t>
              </a:r>
            </a:p>
            <a:p>
              <a:pPr algn="ctr">
                <a:defRPr/>
              </a:pPr>
              <a:r>
                <a:rPr lang="ru-RU" b="1" dirty="0" smtClean="0">
                  <a:solidFill>
                    <a:srgbClr val="39639D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821,941</a:t>
              </a:r>
              <a:endParaRPr lang="ru-RU" b="1" dirty="0" smtClean="0">
                <a:solidFill>
                  <a:srgbClr val="39639D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  <a:p>
              <a:pPr algn="ctr">
                <a:defRPr/>
              </a:pPr>
              <a:endParaRPr lang="ru-RU" b="1" dirty="0">
                <a:solidFill>
                  <a:srgbClr val="39639D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  <a:p>
              <a:pPr algn="ctr">
                <a:defRPr/>
              </a:pPr>
              <a:endParaRPr lang="ru-RU" b="1" dirty="0">
                <a:solidFill>
                  <a:srgbClr val="39639D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</p:txBody>
        </p:sp>
        <p:sp>
          <p:nvSpPr>
            <p:cNvPr id="235" name="Заголовок 1"/>
            <p:cNvSpPr txBox="1">
              <a:spLocks/>
            </p:cNvSpPr>
            <p:nvPr/>
          </p:nvSpPr>
          <p:spPr bwMode="auto">
            <a:xfrm>
              <a:off x="5940051" y="1183793"/>
              <a:ext cx="2520791" cy="3571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ru-RU" b="1" dirty="0" smtClean="0">
                <a:solidFill>
                  <a:srgbClr val="39639D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  <a:p>
              <a:pPr algn="ctr">
                <a:defRPr/>
              </a:pPr>
              <a:r>
                <a:rPr lang="ru-RU" b="1" dirty="0">
                  <a:solidFill>
                    <a:srgbClr val="39639D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Р</a:t>
              </a:r>
              <a:r>
                <a:rPr lang="ru-RU" b="1" dirty="0" smtClean="0">
                  <a:solidFill>
                    <a:srgbClr val="39639D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асходы </a:t>
              </a:r>
              <a:r>
                <a:rPr lang="ru-RU" b="1" dirty="0">
                  <a:solidFill>
                    <a:srgbClr val="39639D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бюджета </a:t>
              </a:r>
            </a:p>
            <a:p>
              <a:pPr algn="ctr">
                <a:defRPr/>
              </a:pPr>
              <a:r>
                <a:rPr lang="ru-RU" b="1" dirty="0" smtClean="0">
                  <a:solidFill>
                    <a:srgbClr val="39639D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1152,941</a:t>
              </a:r>
              <a:endParaRPr lang="ru-RU" b="1" dirty="0" smtClean="0">
                <a:solidFill>
                  <a:srgbClr val="39639D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  <a:p>
              <a:pPr algn="ctr">
                <a:defRPr/>
              </a:pPr>
              <a:endParaRPr lang="ru-RU" b="1" dirty="0">
                <a:solidFill>
                  <a:srgbClr val="39639D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  <a:p>
              <a:pPr algn="ctr">
                <a:defRPr/>
              </a:pPr>
              <a:endParaRPr lang="ru-RU" b="1" dirty="0">
                <a:solidFill>
                  <a:srgbClr val="39639D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</p:txBody>
        </p:sp>
        <p:sp>
          <p:nvSpPr>
            <p:cNvPr id="7240" name="Прямоугольник 150"/>
            <p:cNvSpPr>
              <a:spLocks noChangeArrowheads="1"/>
            </p:cNvSpPr>
            <p:nvPr/>
          </p:nvSpPr>
          <p:spPr bwMode="auto">
            <a:xfrm>
              <a:off x="3805582" y="5802592"/>
              <a:ext cx="1678288" cy="7070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ru-RU" sz="1400" b="1" dirty="0">
                  <a:solidFill>
                    <a:prstClr val="black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    Численность </a:t>
              </a:r>
            </a:p>
            <a:p>
              <a:r>
                <a:rPr lang="ru-RU" sz="1400" b="1" dirty="0">
                  <a:solidFill>
                    <a:prstClr val="black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       населения</a:t>
              </a:r>
            </a:p>
            <a:p>
              <a:pPr algn="ctr"/>
              <a:r>
                <a:rPr lang="ru-RU" sz="1400" b="1" dirty="0" smtClean="0">
                  <a:solidFill>
                    <a:prstClr val="black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468 </a:t>
              </a:r>
              <a:r>
                <a:rPr lang="ru-RU" sz="1400" b="1" dirty="0" smtClean="0">
                  <a:solidFill>
                    <a:prstClr val="black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чел</a:t>
              </a:r>
              <a:endParaRPr lang="ru-RU" sz="1400" b="1" dirty="0">
                <a:solidFill>
                  <a:prstClr val="black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</p:txBody>
        </p:sp>
      </p:grpSp>
      <p:sp>
        <p:nvSpPr>
          <p:cNvPr id="78" name="Прямоугольник 77"/>
          <p:cNvSpPr/>
          <p:nvPr/>
        </p:nvSpPr>
        <p:spPr>
          <a:xfrm>
            <a:off x="8390031" y="3046923"/>
            <a:ext cx="576064" cy="7272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600" dirty="0">
              <a:solidFill>
                <a:prstClr val="black"/>
              </a:solidFill>
            </a:endParaRPr>
          </a:p>
        </p:txBody>
      </p:sp>
      <p:sp>
        <p:nvSpPr>
          <p:cNvPr id="83" name="Прямоугольник 82"/>
          <p:cNvSpPr/>
          <p:nvPr/>
        </p:nvSpPr>
        <p:spPr>
          <a:xfrm>
            <a:off x="8388424" y="1460968"/>
            <a:ext cx="576064" cy="7308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600" dirty="0">
              <a:solidFill>
                <a:prstClr val="black"/>
              </a:solidFill>
            </a:endParaRPr>
          </a:p>
        </p:txBody>
      </p:sp>
      <p:sp>
        <p:nvSpPr>
          <p:cNvPr id="85" name="Прямоугольник 84"/>
          <p:cNvSpPr/>
          <p:nvPr/>
        </p:nvSpPr>
        <p:spPr>
          <a:xfrm>
            <a:off x="8362774" y="2232815"/>
            <a:ext cx="576064" cy="73080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600" dirty="0">
              <a:solidFill>
                <a:prstClr val="black"/>
              </a:solidFill>
            </a:endParaRPr>
          </a:p>
        </p:txBody>
      </p:sp>
      <p:sp>
        <p:nvSpPr>
          <p:cNvPr id="86" name="Прямоугольник 85"/>
          <p:cNvSpPr/>
          <p:nvPr/>
        </p:nvSpPr>
        <p:spPr>
          <a:xfrm>
            <a:off x="8388424" y="4653135"/>
            <a:ext cx="576064" cy="7416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600" dirty="0">
              <a:solidFill>
                <a:prstClr val="black"/>
              </a:solidFill>
            </a:endParaRPr>
          </a:p>
        </p:txBody>
      </p:sp>
      <p:sp>
        <p:nvSpPr>
          <p:cNvPr id="87" name="Прямоугольник 86"/>
          <p:cNvSpPr/>
          <p:nvPr/>
        </p:nvSpPr>
        <p:spPr>
          <a:xfrm>
            <a:off x="8358214" y="1428736"/>
            <a:ext cx="576064" cy="74160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600" dirty="0">
              <a:solidFill>
                <a:prstClr val="black"/>
              </a:solidFill>
            </a:endParaRPr>
          </a:p>
        </p:txBody>
      </p:sp>
      <p:sp>
        <p:nvSpPr>
          <p:cNvPr id="88" name="Прямоугольник 87"/>
          <p:cNvSpPr/>
          <p:nvPr/>
        </p:nvSpPr>
        <p:spPr>
          <a:xfrm>
            <a:off x="261166" y="2795997"/>
            <a:ext cx="720080" cy="902711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600" dirty="0">
              <a:solidFill>
                <a:prstClr val="black"/>
              </a:solidFill>
            </a:endParaRPr>
          </a:p>
        </p:txBody>
      </p:sp>
      <p:sp>
        <p:nvSpPr>
          <p:cNvPr id="73" name="Прямоугольник 72"/>
          <p:cNvSpPr/>
          <p:nvPr/>
        </p:nvSpPr>
        <p:spPr>
          <a:xfrm>
            <a:off x="5986510" y="2232815"/>
            <a:ext cx="2376264" cy="50150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Общегосударственные вопросы</a:t>
            </a:r>
            <a:endParaRPr lang="ru-RU" sz="1400" dirty="0">
              <a:solidFill>
                <a:prstClr val="black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74" name="Прямоугольник 73"/>
          <p:cNvSpPr/>
          <p:nvPr/>
        </p:nvSpPr>
        <p:spPr>
          <a:xfrm>
            <a:off x="5981833" y="2731978"/>
            <a:ext cx="2379453" cy="31494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 smtClean="0">
                <a:solidFill>
                  <a:prstClr val="black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857,0</a:t>
            </a:r>
            <a:endParaRPr lang="ru-RU" sz="1600" b="1" dirty="0">
              <a:solidFill>
                <a:prstClr val="black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71" name="TextBox 57"/>
          <p:cNvSpPr txBox="1">
            <a:spLocks noChangeArrowheads="1"/>
          </p:cNvSpPr>
          <p:nvPr/>
        </p:nvSpPr>
        <p:spPr bwMode="auto">
          <a:xfrm>
            <a:off x="8056563" y="548680"/>
            <a:ext cx="108743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12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ыс.рублей</a:t>
            </a:r>
            <a:r>
              <a:rPr lang="ru-RU" sz="12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рублей</a:t>
            </a:r>
          </a:p>
        </p:txBody>
      </p:sp>
      <p:sp>
        <p:nvSpPr>
          <p:cNvPr id="68" name="Прямоугольник 67"/>
          <p:cNvSpPr/>
          <p:nvPr/>
        </p:nvSpPr>
        <p:spPr>
          <a:xfrm>
            <a:off x="8390031" y="3885860"/>
            <a:ext cx="576064" cy="7272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6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304024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6" name="Заголовок 1"/>
          <p:cNvSpPr txBox="1">
            <a:spLocks/>
          </p:cNvSpPr>
          <p:nvPr/>
        </p:nvSpPr>
        <p:spPr bwMode="auto">
          <a:xfrm>
            <a:off x="0" y="142875"/>
            <a:ext cx="800100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ru-RU" b="1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graphicFrame>
        <p:nvGraphicFramePr>
          <p:cNvPr id="37" name="Таблица 3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67783482"/>
              </p:ext>
            </p:extLst>
          </p:nvPr>
        </p:nvGraphicFramePr>
        <p:xfrm>
          <a:off x="395536" y="3284984"/>
          <a:ext cx="8568952" cy="24328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16284"/>
                <a:gridCol w="1037843"/>
                <a:gridCol w="991748"/>
                <a:gridCol w="1016624"/>
                <a:gridCol w="944008"/>
                <a:gridCol w="1162445"/>
              </a:tblGrid>
              <a:tr h="59830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2012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год исполнение</a:t>
                      </a:r>
                    </a:p>
                    <a:p>
                      <a:pPr algn="ctr" fontAlgn="ctr"/>
                      <a:r>
                        <a:rPr lang="ru-RU" sz="1200" b="1" i="0" u="none" strike="noStrike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тыс.рублей</a:t>
                      </a:r>
                      <a:endParaRPr lang="ru-RU" sz="12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2013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год </a:t>
                      </a:r>
                    </a:p>
                    <a:p>
                      <a:pPr algn="ctr" fontAlgn="ctr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исполнение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тыс.рублей</a:t>
                      </a:r>
                      <a:endParaRPr lang="ru-RU" sz="1200" b="1" i="0" u="none" strike="noStrike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2014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год уточненный план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тыс.рублей</a:t>
                      </a:r>
                      <a:endParaRPr lang="ru-RU" sz="1200" b="1" i="0" u="none" strike="noStrike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2015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год прогноз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тыс.рублей</a:t>
                      </a:r>
                      <a:endParaRPr lang="ru-RU" sz="1200" b="1" i="0" u="none" strike="noStrike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2016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год </a:t>
                      </a:r>
                    </a:p>
                    <a:p>
                      <a:pPr algn="ctr" fontAlgn="ctr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прогноз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тыс.рублей</a:t>
                      </a:r>
                      <a:endParaRPr lang="ru-RU" sz="1200" b="1" i="0" u="none" strike="noStrike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  <a:tr h="25891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ВСЕГО РАСХОДОВ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 Cyr"/>
                        </a:rPr>
                        <a:t>1903,847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 Cyr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 Cyr"/>
                        </a:rPr>
                        <a:t>2067,791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 Cyr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 Cyr"/>
                        </a:rPr>
                        <a:t>7457,097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 Cyr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 Cyr"/>
                        </a:rPr>
                        <a:t>1152,941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 Cyr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 Cyr"/>
                        </a:rPr>
                        <a:t>802,384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 Cyr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2289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1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Фонд оплаты труда </a:t>
                      </a:r>
                    </a:p>
                  </a:txBody>
                  <a:tcPr marL="0" marR="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 Cyr"/>
                        </a:rPr>
                        <a:t>861,684</a:t>
                      </a:r>
                      <a:endParaRPr lang="ru-RU" sz="1200" b="0" i="0" u="none" strike="noStrike" dirty="0" smtClean="0">
                        <a:solidFill>
                          <a:srgbClr val="000000"/>
                        </a:solidFill>
                        <a:latin typeface="Times New Roman Cyr"/>
                      </a:endParaRPr>
                    </a:p>
                    <a:p>
                      <a:pPr algn="ctr" rtl="0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 Cyr"/>
                      </a:endParaRPr>
                    </a:p>
                  </a:txBody>
                  <a:tcPr marL="0" marR="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1" u="none" strike="noStrike" dirty="0" smtClean="0">
                          <a:solidFill>
                            <a:srgbClr val="000000"/>
                          </a:solidFill>
                          <a:latin typeface="Times New Roman Cyr"/>
                        </a:rPr>
                        <a:t>892,141</a:t>
                      </a:r>
                      <a:endParaRPr lang="ru-RU" sz="1200" b="0" i="1" u="none" strike="noStrike" dirty="0">
                        <a:solidFill>
                          <a:srgbClr val="000000"/>
                        </a:solidFill>
                        <a:latin typeface="Times New Roman Cyr"/>
                      </a:endParaRPr>
                    </a:p>
                  </a:txBody>
                  <a:tcPr marL="0" marR="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1" u="none" strike="noStrike" dirty="0" smtClean="0">
                          <a:solidFill>
                            <a:srgbClr val="000000"/>
                          </a:solidFill>
                          <a:latin typeface="Times New Roman Cyr"/>
                        </a:rPr>
                        <a:t>971,426</a:t>
                      </a:r>
                      <a:endParaRPr lang="ru-RU" sz="1200" b="0" i="1" u="none" strike="noStrike" dirty="0">
                        <a:solidFill>
                          <a:srgbClr val="000000"/>
                        </a:solidFill>
                        <a:latin typeface="Times New Roman Cyr"/>
                      </a:endParaRPr>
                    </a:p>
                  </a:txBody>
                  <a:tcPr marL="0" marR="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1" u="none" strike="noStrike" dirty="0" smtClean="0">
                          <a:solidFill>
                            <a:srgbClr val="000000"/>
                          </a:solidFill>
                          <a:latin typeface="Times New Roman Cyr"/>
                        </a:rPr>
                        <a:t>320,956</a:t>
                      </a:r>
                      <a:endParaRPr lang="ru-RU" sz="1200" b="0" i="1" u="none" strike="noStrike" dirty="0">
                        <a:solidFill>
                          <a:srgbClr val="000000"/>
                        </a:solidFill>
                        <a:latin typeface="Times New Roman Cyr"/>
                      </a:endParaRPr>
                    </a:p>
                  </a:txBody>
                  <a:tcPr marL="0" marR="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1" u="none" strike="noStrike" dirty="0" smtClean="0">
                          <a:solidFill>
                            <a:srgbClr val="000000"/>
                          </a:solidFill>
                          <a:latin typeface="Times New Roman Cyr"/>
                        </a:rPr>
                        <a:t>491,882</a:t>
                      </a:r>
                      <a:endParaRPr lang="ru-RU" sz="1200" b="0" i="1" u="none" strike="noStrike" dirty="0">
                        <a:solidFill>
                          <a:srgbClr val="000000"/>
                        </a:solidFill>
                        <a:latin typeface="Times New Roman Cyr"/>
                      </a:endParaRPr>
                    </a:p>
                  </a:txBody>
                  <a:tcPr marL="0" marR="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38796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1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Социальные выплаты</a:t>
                      </a:r>
                    </a:p>
                  </a:txBody>
                  <a:tcPr marL="0" marR="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 Cyr"/>
                        </a:rPr>
                        <a:t>105,188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 Cyr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1" u="none" strike="noStrike" dirty="0" smtClean="0">
                          <a:solidFill>
                            <a:srgbClr val="000000"/>
                          </a:solidFill>
                          <a:latin typeface="Times New Roman Cyr"/>
                        </a:rPr>
                        <a:t>106,603</a:t>
                      </a:r>
                      <a:endParaRPr lang="ru-RU" sz="1200" b="0" i="1" u="none" strike="noStrike" dirty="0">
                        <a:solidFill>
                          <a:srgbClr val="000000"/>
                        </a:solidFill>
                        <a:latin typeface="Times New Roman Cyr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1" u="none" strike="noStrike" dirty="0" smtClean="0">
                          <a:solidFill>
                            <a:srgbClr val="000000"/>
                          </a:solidFill>
                          <a:latin typeface="Times New Roman Cyr"/>
                        </a:rPr>
                        <a:t>150,946</a:t>
                      </a:r>
                      <a:endParaRPr lang="ru-RU" sz="1200" b="0" i="1" u="none" strike="noStrike" dirty="0">
                        <a:solidFill>
                          <a:srgbClr val="000000"/>
                        </a:solidFill>
                        <a:latin typeface="Times New Roman Cyr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1" u="none" strike="noStrike" dirty="0" smtClean="0">
                          <a:solidFill>
                            <a:srgbClr val="000000"/>
                          </a:solidFill>
                          <a:latin typeface="Times New Roman Cyr"/>
                        </a:rPr>
                        <a:t>30,0</a:t>
                      </a:r>
                      <a:endParaRPr lang="ru-RU" sz="1200" b="0" i="1" u="none" strike="noStrike" dirty="0">
                        <a:solidFill>
                          <a:srgbClr val="000000"/>
                        </a:solidFill>
                        <a:latin typeface="Times New Roman Cyr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1" u="none" strike="noStrike" dirty="0" smtClean="0">
                          <a:solidFill>
                            <a:srgbClr val="000000"/>
                          </a:solidFill>
                          <a:latin typeface="Times New Roman Cyr"/>
                        </a:rPr>
                        <a:t>11,7</a:t>
                      </a:r>
                      <a:endParaRPr lang="ru-RU" sz="1200" b="0" i="1" u="none" strike="noStrike" dirty="0">
                        <a:solidFill>
                          <a:srgbClr val="000000"/>
                        </a:solidFill>
                        <a:latin typeface="Times New Roman Cyr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5315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1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Прочие </a:t>
                      </a:r>
                      <a:r>
                        <a:rPr lang="ru-RU" sz="1200" b="0" i="1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 (</a:t>
                      </a:r>
                      <a:r>
                        <a:rPr lang="ru-RU" sz="1200" b="0" i="1" u="none" strike="noStrik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питание, коммунальные услуги, с/хозяйственные расходы, дорожный фонд и др.)</a:t>
                      </a:r>
                      <a:endParaRPr lang="ru-RU" sz="1200" b="0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 Cyr"/>
                        </a:rPr>
                        <a:t>936,975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 Cyr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 Cyr"/>
                        </a:rPr>
                        <a:t>1069,047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 Cyr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 Cyr"/>
                        </a:rPr>
                        <a:t>6334,725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 Cyr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 Cyr"/>
                        </a:rPr>
                        <a:t>791,985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 Cyr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 Cyr"/>
                        </a:rPr>
                        <a:t>280,502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 Cyr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9" name="Заголовок 5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600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РОСТ ДОЛИ РАСХОДОВ НА ОПЛАТУ ТРУДА В ОБЩЕМ ОБЪЕМЕ РАСХОДОВ</a:t>
            </a:r>
            <a:endParaRPr lang="ru-RU" sz="1600" dirty="0"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63" name="TextBox 57"/>
          <p:cNvSpPr txBox="1">
            <a:spLocks noChangeArrowheads="1"/>
          </p:cNvSpPr>
          <p:nvPr/>
        </p:nvSpPr>
        <p:spPr bwMode="auto">
          <a:xfrm>
            <a:off x="8056563" y="548680"/>
            <a:ext cx="108743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  <a:endParaRPr lang="ru-RU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0" name="Диаграмма 59"/>
          <p:cNvGraphicFramePr/>
          <p:nvPr>
            <p:extLst>
              <p:ext uri="{D42A27DB-BD31-4B8C-83A1-F6EECF244321}">
                <p14:modId xmlns="" xmlns:p14="http://schemas.microsoft.com/office/powerpoint/2010/main" val="2853197753"/>
              </p:ext>
            </p:extLst>
          </p:nvPr>
        </p:nvGraphicFramePr>
        <p:xfrm>
          <a:off x="500034" y="928670"/>
          <a:ext cx="8429685" cy="22404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val="14384691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>
          <a:xfrm>
            <a:off x="1763688" y="109538"/>
            <a:ext cx="7380312" cy="563562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Перечень муниципальных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программ</a:t>
            </a:r>
            <a:endParaRPr lang="en-US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3"/>
          <p:cNvSpPr txBox="1">
            <a:spLocks noChangeArrowheads="1"/>
          </p:cNvSpPr>
          <p:nvPr/>
        </p:nvSpPr>
        <p:spPr bwMode="auto">
          <a:xfrm>
            <a:off x="8107363" y="548680"/>
            <a:ext cx="10366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тыс.рублей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750590291"/>
              </p:ext>
            </p:extLst>
          </p:nvPr>
        </p:nvGraphicFramePr>
        <p:xfrm>
          <a:off x="251519" y="1124745"/>
          <a:ext cx="8568954" cy="2563786"/>
        </p:xfrm>
        <a:graphic>
          <a:graphicData uri="http://schemas.openxmlformats.org/drawingml/2006/table">
            <a:tbl>
              <a:tblPr/>
              <a:tblGrid>
                <a:gridCol w="3964567"/>
                <a:gridCol w="2002970"/>
                <a:gridCol w="867139"/>
                <a:gridCol w="867139"/>
                <a:gridCol w="867139"/>
              </a:tblGrid>
              <a:tr h="650671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муниципальной </a:t>
                      </a:r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программы</a:t>
                      </a:r>
                    </a:p>
                  </a:txBody>
                  <a:tcPr marL="6243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Главные распорядители бюджетных средств (ГРБС) -координатор</a:t>
                      </a:r>
                    </a:p>
                  </a:txBody>
                  <a:tcPr marL="6243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2015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243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2016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243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2017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243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</a:tr>
              <a:tr h="18477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6243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6243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6243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6243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6243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</a:tr>
              <a:tr h="244675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1100" b="1" i="1" u="none" strike="noStrike" dirty="0" smtClean="0">
                          <a:solidFill>
                            <a:srgbClr val="FFFF00"/>
                          </a:solidFill>
                          <a:latin typeface="Times New Roman"/>
                        </a:rPr>
                        <a:t>По направлению: культура</a:t>
                      </a:r>
                      <a:endParaRPr lang="ru-RU" sz="1100" b="1" i="1" u="none" strike="noStrike" dirty="0">
                        <a:solidFill>
                          <a:srgbClr val="FFFF00"/>
                        </a:solidFill>
                        <a:latin typeface="Times New Roman"/>
                      </a:endParaRPr>
                    </a:p>
                  </a:txBody>
                  <a:tcPr marL="6243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9F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1542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D0D0D"/>
                          </a:solidFill>
                          <a:latin typeface="Times New Roman"/>
                        </a:rPr>
                        <a:t>Муниципальная программа «Развитие</a:t>
                      </a:r>
                      <a:r>
                        <a:rPr lang="ru-RU" sz="1000" b="0" i="0" u="none" strike="noStrike" baseline="0" dirty="0" smtClean="0">
                          <a:solidFill>
                            <a:srgbClr val="0D0D0D"/>
                          </a:solidFill>
                          <a:latin typeface="Times New Roman"/>
                        </a:rPr>
                        <a:t> культуры </a:t>
                      </a:r>
                      <a:r>
                        <a:rPr lang="ru-RU" sz="1000" b="0" i="0" u="none" strike="noStrike" baseline="0" dirty="0" smtClean="0">
                          <a:solidFill>
                            <a:srgbClr val="0D0D0D"/>
                          </a:solidFill>
                          <a:latin typeface="Times New Roman"/>
                        </a:rPr>
                        <a:t> в МО Озерский сельсовет» </a:t>
                      </a:r>
                      <a:r>
                        <a:rPr lang="ru-RU" sz="1000" b="0" i="0" u="none" strike="noStrike" baseline="0" dirty="0" err="1" smtClean="0">
                          <a:solidFill>
                            <a:srgbClr val="0D0D0D"/>
                          </a:solidFill>
                          <a:latin typeface="Times New Roman"/>
                        </a:rPr>
                        <a:t>Щигровского</a:t>
                      </a:r>
                      <a:r>
                        <a:rPr lang="ru-RU" sz="1000" b="0" i="0" u="none" strike="noStrike" baseline="0" dirty="0" smtClean="0">
                          <a:solidFill>
                            <a:srgbClr val="0D0D0D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000" b="0" i="0" u="none" strike="noStrike" baseline="0" dirty="0" smtClean="0">
                          <a:solidFill>
                            <a:srgbClr val="0D0D0D"/>
                          </a:solidFill>
                          <a:latin typeface="Times New Roman"/>
                        </a:rPr>
                        <a:t>района Курской области на </a:t>
                      </a:r>
                      <a:r>
                        <a:rPr lang="ru-RU" sz="1000" b="0" i="0" u="none" strike="noStrike" baseline="0" dirty="0" smtClean="0">
                          <a:solidFill>
                            <a:srgbClr val="0D0D0D"/>
                          </a:solidFill>
                          <a:latin typeface="Times New Roman"/>
                        </a:rPr>
                        <a:t>2015-2017 </a:t>
                      </a:r>
                      <a:r>
                        <a:rPr lang="ru-RU" sz="1000" b="0" i="0" u="none" strike="noStrike" baseline="0" dirty="0" smtClean="0">
                          <a:solidFill>
                            <a:srgbClr val="0D0D0D"/>
                          </a:solidFill>
                          <a:latin typeface="Times New Roman"/>
                        </a:rPr>
                        <a:t>годы»</a:t>
                      </a:r>
                    </a:p>
                    <a:p>
                      <a:pPr algn="ctr" fontAlgn="ctr"/>
                      <a:endParaRPr lang="ru-RU" sz="1000" b="0" i="0" u="none" strike="noStrike" dirty="0">
                        <a:solidFill>
                          <a:srgbClr val="0D0D0D"/>
                        </a:solidFill>
                        <a:latin typeface="Times New Roman"/>
                      </a:endParaRPr>
                    </a:p>
                  </a:txBody>
                  <a:tcPr marL="6243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D0D0D"/>
                          </a:solidFill>
                          <a:latin typeface="Times New Roman"/>
                        </a:rPr>
                        <a:t>Администрация </a:t>
                      </a:r>
                      <a:r>
                        <a:rPr lang="ru-RU" sz="1000" b="0" i="0" u="none" strike="noStrike" dirty="0" smtClean="0">
                          <a:solidFill>
                            <a:srgbClr val="0D0D0D"/>
                          </a:solidFill>
                          <a:latin typeface="Times New Roman"/>
                        </a:rPr>
                        <a:t> Озерского сельсовета </a:t>
                      </a:r>
                      <a:r>
                        <a:rPr lang="ru-RU" sz="1000" b="0" i="0" u="none" strike="noStrike" dirty="0" err="1" smtClean="0">
                          <a:solidFill>
                            <a:srgbClr val="0D0D0D"/>
                          </a:solidFill>
                          <a:latin typeface="Times New Roman"/>
                        </a:rPr>
                        <a:t>Щигровского</a:t>
                      </a:r>
                      <a:r>
                        <a:rPr lang="ru-RU" sz="1000" b="0" i="0" u="none" strike="noStrike" dirty="0" smtClean="0">
                          <a:solidFill>
                            <a:srgbClr val="0D0D0D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000" b="0" i="0" u="none" strike="noStrike" dirty="0" smtClean="0">
                          <a:solidFill>
                            <a:srgbClr val="0D0D0D"/>
                          </a:solidFill>
                          <a:latin typeface="Times New Roman"/>
                        </a:rPr>
                        <a:t>района </a:t>
                      </a:r>
                      <a:endParaRPr lang="ru-RU" sz="1000" b="0" i="0" u="none" strike="noStrike" dirty="0">
                        <a:solidFill>
                          <a:srgbClr val="0D0D0D"/>
                        </a:solidFill>
                        <a:latin typeface="Times New Roman"/>
                      </a:endParaRPr>
                    </a:p>
                  </a:txBody>
                  <a:tcPr marL="6243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191,698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243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135,595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243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173,555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243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0EC"/>
                    </a:solidFill>
                  </a:tcPr>
                </a:tc>
              </a:tr>
              <a:tr h="72007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D0D0D"/>
                          </a:solidFill>
                          <a:latin typeface="Times New Roman"/>
                        </a:rPr>
                        <a:t>Подпрограмма</a:t>
                      </a:r>
                      <a:r>
                        <a:rPr lang="ru-RU" sz="1000" b="0" i="0" u="none" strike="noStrike" baseline="0" dirty="0" smtClean="0">
                          <a:solidFill>
                            <a:srgbClr val="0D0D0D"/>
                          </a:solidFill>
                          <a:latin typeface="Times New Roman"/>
                        </a:rPr>
                        <a:t> «Искусство» Муниципальной программы </a:t>
                      </a:r>
                      <a:r>
                        <a:rPr lang="ru-RU" sz="1000" b="0" i="0" u="none" strike="noStrike" dirty="0" smtClean="0">
                          <a:solidFill>
                            <a:srgbClr val="0D0D0D"/>
                          </a:solidFill>
                          <a:latin typeface="Times New Roman"/>
                        </a:rPr>
                        <a:t>«Развитие</a:t>
                      </a:r>
                      <a:r>
                        <a:rPr lang="ru-RU" sz="1000" b="0" i="0" u="none" strike="noStrike" baseline="0" dirty="0" smtClean="0">
                          <a:solidFill>
                            <a:srgbClr val="0D0D0D"/>
                          </a:solidFill>
                          <a:latin typeface="Times New Roman"/>
                        </a:rPr>
                        <a:t> культуры </a:t>
                      </a:r>
                      <a:r>
                        <a:rPr lang="ru-RU" sz="1000" b="0" i="0" u="none" strike="noStrike" baseline="0" dirty="0" smtClean="0">
                          <a:solidFill>
                            <a:srgbClr val="0D0D0D"/>
                          </a:solidFill>
                          <a:latin typeface="Times New Roman"/>
                        </a:rPr>
                        <a:t> в МО «Озерский сельсовет» </a:t>
                      </a:r>
                      <a:r>
                        <a:rPr lang="ru-RU" sz="1000" b="0" i="0" u="none" strike="noStrike" baseline="0" dirty="0" err="1" smtClean="0">
                          <a:solidFill>
                            <a:srgbClr val="0D0D0D"/>
                          </a:solidFill>
                          <a:latin typeface="Times New Roman"/>
                        </a:rPr>
                        <a:t>Щигровского</a:t>
                      </a:r>
                      <a:r>
                        <a:rPr lang="ru-RU" sz="1000" b="0" i="0" u="none" strike="noStrike" baseline="0" dirty="0" smtClean="0">
                          <a:solidFill>
                            <a:srgbClr val="0D0D0D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000" b="0" i="0" u="none" strike="noStrike" baseline="0" dirty="0" smtClean="0">
                          <a:solidFill>
                            <a:srgbClr val="0D0D0D"/>
                          </a:solidFill>
                          <a:latin typeface="Times New Roman"/>
                        </a:rPr>
                        <a:t>района Курской области на </a:t>
                      </a:r>
                      <a:r>
                        <a:rPr lang="ru-RU" sz="1000" b="0" i="0" u="none" strike="noStrike" baseline="0" dirty="0" smtClean="0">
                          <a:solidFill>
                            <a:srgbClr val="0D0D0D"/>
                          </a:solidFill>
                          <a:latin typeface="Times New Roman"/>
                        </a:rPr>
                        <a:t>2015-2017 </a:t>
                      </a:r>
                      <a:r>
                        <a:rPr lang="ru-RU" sz="1000" b="0" i="0" u="none" strike="noStrike" baseline="0" dirty="0" smtClean="0">
                          <a:solidFill>
                            <a:srgbClr val="0D0D0D"/>
                          </a:solidFill>
                          <a:latin typeface="Times New Roman"/>
                        </a:rPr>
                        <a:t>годы»</a:t>
                      </a:r>
                    </a:p>
                    <a:p>
                      <a:pPr algn="ctr" fontAlgn="ctr"/>
                      <a:endParaRPr lang="ru-RU" sz="1000" b="0" i="0" u="none" strike="noStrike" dirty="0" smtClean="0">
                        <a:solidFill>
                          <a:srgbClr val="0D0D0D"/>
                        </a:solidFill>
                        <a:latin typeface="Times New Roman"/>
                      </a:endParaRPr>
                    </a:p>
                    <a:p>
                      <a:pPr algn="ctr" fontAlgn="ctr"/>
                      <a:endParaRPr lang="ru-RU" sz="1000" b="0" i="0" u="none" strike="noStrike" dirty="0">
                        <a:solidFill>
                          <a:srgbClr val="0D0D0D"/>
                        </a:solidFill>
                        <a:latin typeface="Times New Roman"/>
                      </a:endParaRPr>
                    </a:p>
                  </a:txBody>
                  <a:tcPr marL="6243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D0D0D"/>
                          </a:solidFill>
                          <a:latin typeface="Times New Roman"/>
                        </a:rPr>
                        <a:t>Администрация  Озерского сельсовета </a:t>
                      </a:r>
                      <a:r>
                        <a:rPr lang="ru-RU" sz="1000" b="0" i="0" u="none" strike="noStrike" dirty="0" err="1" smtClean="0">
                          <a:solidFill>
                            <a:srgbClr val="0D0D0D"/>
                          </a:solidFill>
                          <a:latin typeface="Times New Roman"/>
                        </a:rPr>
                        <a:t>Щигровского</a:t>
                      </a:r>
                      <a:r>
                        <a:rPr lang="ru-RU" sz="1000" b="0" i="0" u="none" strike="noStrike" dirty="0" smtClean="0">
                          <a:solidFill>
                            <a:srgbClr val="0D0D0D"/>
                          </a:solidFill>
                          <a:latin typeface="Times New Roman"/>
                        </a:rPr>
                        <a:t> района </a:t>
                      </a:r>
                    </a:p>
                    <a:p>
                      <a:pPr algn="ctr" fontAlgn="ctr"/>
                      <a:endParaRPr lang="ru-RU" sz="1000" b="0" i="0" u="none" strike="noStrike" dirty="0">
                        <a:solidFill>
                          <a:srgbClr val="0D0D0D"/>
                        </a:solidFill>
                        <a:latin typeface="Times New Roman"/>
                      </a:endParaRPr>
                    </a:p>
                  </a:txBody>
                  <a:tcPr marL="6243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191,698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243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135,595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243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173,555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243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0E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71537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db2004220l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sampl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ample 1">
        <a:dk1>
          <a:srgbClr val="000066"/>
        </a:dk1>
        <a:lt1>
          <a:srgbClr val="FFFFFF"/>
        </a:lt1>
        <a:dk2>
          <a:srgbClr val="175B5B"/>
        </a:dk2>
        <a:lt2>
          <a:srgbClr val="C0C0C0"/>
        </a:lt2>
        <a:accent1>
          <a:srgbClr val="7DB038"/>
        </a:accent1>
        <a:accent2>
          <a:srgbClr val="6CA5D8"/>
        </a:accent2>
        <a:accent3>
          <a:srgbClr val="FFFFFF"/>
        </a:accent3>
        <a:accent4>
          <a:srgbClr val="000056"/>
        </a:accent4>
        <a:accent5>
          <a:srgbClr val="BFD4AE"/>
        </a:accent5>
        <a:accent6>
          <a:srgbClr val="6195C4"/>
        </a:accent6>
        <a:hlink>
          <a:srgbClr val="5D4BC7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2">
        <a:dk1>
          <a:srgbClr val="000000"/>
        </a:dk1>
        <a:lt1>
          <a:srgbClr val="FFFFFF"/>
        </a:lt1>
        <a:dk2>
          <a:srgbClr val="0B3191"/>
        </a:dk2>
        <a:lt2>
          <a:srgbClr val="C0C0C0"/>
        </a:lt2>
        <a:accent1>
          <a:srgbClr val="68A6EA"/>
        </a:accent1>
        <a:accent2>
          <a:srgbClr val="00CC99"/>
        </a:accent2>
        <a:accent3>
          <a:srgbClr val="FFFFFF"/>
        </a:accent3>
        <a:accent4>
          <a:srgbClr val="000000"/>
        </a:accent4>
        <a:accent5>
          <a:srgbClr val="B9D0F3"/>
        </a:accent5>
        <a:accent6>
          <a:srgbClr val="00B98A"/>
        </a:accent6>
        <a:hlink>
          <a:srgbClr val="4173F1"/>
        </a:hlink>
        <a:folHlink>
          <a:srgbClr val="A982C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3">
        <a:dk1>
          <a:srgbClr val="000000"/>
        </a:dk1>
        <a:lt1>
          <a:srgbClr val="FFFFFF"/>
        </a:lt1>
        <a:dk2>
          <a:srgbClr val="500E86"/>
        </a:dk2>
        <a:lt2>
          <a:srgbClr val="B2B2B2"/>
        </a:lt2>
        <a:accent1>
          <a:srgbClr val="3C96C8"/>
        </a:accent1>
        <a:accent2>
          <a:srgbClr val="E2AF52"/>
        </a:accent2>
        <a:accent3>
          <a:srgbClr val="FFFFFF"/>
        </a:accent3>
        <a:accent4>
          <a:srgbClr val="000000"/>
        </a:accent4>
        <a:accent5>
          <a:srgbClr val="AFC9E0"/>
        </a:accent5>
        <a:accent6>
          <a:srgbClr val="CD9E49"/>
        </a:accent6>
        <a:hlink>
          <a:srgbClr val="576CD5"/>
        </a:hlink>
        <a:folHlink>
          <a:srgbClr val="6EBCB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cdb2004220l</Template>
  <TotalTime>5104</TotalTime>
  <Words>1106</Words>
  <Application>Microsoft Office PowerPoint</Application>
  <PresentationFormat>Экран (4:3)</PresentationFormat>
  <Paragraphs>346</Paragraphs>
  <Slides>14</Slides>
  <Notes>4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cdb2004220l</vt:lpstr>
      <vt:lpstr>Image</vt:lpstr>
      <vt:lpstr>БЮДЖЕТ ДЛЯ ГРАЖДАН</vt:lpstr>
      <vt:lpstr>Что такое бюджет?</vt:lpstr>
      <vt:lpstr>Этапы бюджетного процесса</vt:lpstr>
      <vt:lpstr>Гражданин, его участие  в бюджетном процессе</vt:lpstr>
      <vt:lpstr>                     ИСПОЛНЕНИЕ  БЮДЖЕТА   МО «Озерский сельсовет» Щигровского района Курской области  за 2014 год</vt:lpstr>
      <vt:lpstr>  БЮДЖЕТ МО «Озерский сельсовет»  Щигровского района Курской области на 2015 ГОД</vt:lpstr>
      <vt:lpstr>ОСНОВНЫЕ ПАРАМЕТРЫ  БЮДЖЕТА  МО «Озерский сельсовет» Щигровского района Курской области на 2015 год</vt:lpstr>
      <vt:lpstr>РОСТ ДОЛИ РАСХОДОВ НА ОПЛАТУ ТРУДА В ОБЩЕМ ОБЪЕМЕ РАСХОДОВ</vt:lpstr>
      <vt:lpstr>Перечень муниципальных программ</vt:lpstr>
      <vt:lpstr>Перечень муниципальных программ</vt:lpstr>
      <vt:lpstr>Перечень муниципальных программ</vt:lpstr>
      <vt:lpstr>Перечень муниципальных программ</vt:lpstr>
      <vt:lpstr>Перечень муниципальных программ</vt:lpstr>
      <vt:lpstr>Спасибо за внимание</vt:lpstr>
    </vt:vector>
  </TitlesOfParts>
  <Company>Министерство финансов Мурманской области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Татьяна Викторовна Фомина</dc:creator>
  <cp:lastModifiedBy>Admin</cp:lastModifiedBy>
  <cp:revision>440</cp:revision>
  <cp:lastPrinted>2015-03-20T11:38:41Z</cp:lastPrinted>
  <dcterms:created xsi:type="dcterms:W3CDTF">2013-06-27T09:24:07Z</dcterms:created>
  <dcterms:modified xsi:type="dcterms:W3CDTF">2015-10-09T06:57:38Z</dcterms:modified>
</cp:coreProperties>
</file>