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9" r:id="rId4"/>
    <p:sldId id="272" r:id="rId5"/>
    <p:sldId id="274" r:id="rId6"/>
    <p:sldId id="278" r:id="rId7"/>
    <p:sldId id="271" r:id="rId8"/>
    <p:sldId id="259" r:id="rId9"/>
    <p:sldId id="275" r:id="rId10"/>
    <p:sldId id="262" r:id="rId11"/>
    <p:sldId id="264" r:id="rId12"/>
    <p:sldId id="263" r:id="rId13"/>
    <p:sldId id="281" r:id="rId14"/>
    <p:sldId id="282" r:id="rId15"/>
    <p:sldId id="266" r:id="rId16"/>
    <p:sldId id="28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</p:showPr>
  <p:clrMru>
    <a:srgbClr val="00CC00"/>
    <a:srgbClr val="9966FF"/>
    <a:srgbClr val="0099CC"/>
    <a:srgbClr val="66CCFF"/>
    <a:srgbClr val="00FF00"/>
    <a:srgbClr val="33CC33"/>
    <a:srgbClr val="0066FF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7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65B0"/>
            </a:solidFill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c:spPr>
          <c:dLbls>
            <c:dLbl>
              <c:idx val="0"/>
              <c:layout>
                <c:manualLayout>
                  <c:x val="7.1320240646804024E-3"/>
                  <c:y val="0.26718522032981018"/>
                </c:manualLayout>
              </c:layout>
              <c:tx>
                <c:rich>
                  <a:bodyPr rot="-2640000"/>
                  <a:lstStyle/>
                  <a:p>
                    <a:pPr>
                      <a:defRPr sz="1400" b="1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defRPr>
                    </a:pPr>
                    <a:r>
                      <a:rPr lang="ru-RU" sz="1400" dirty="0" smtClean="0"/>
                      <a:t>1563,329</a:t>
                    </a:r>
                    <a:endParaRPr lang="ru-RU" sz="1400" dirty="0" smtClean="0"/>
                  </a:p>
                  <a:p>
                    <a:pPr>
                      <a:defRPr sz="1400" b="1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defRPr>
                    </a:pPr>
                    <a:endParaRPr lang="en-US" sz="1400" dirty="0"/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-5.0353679868754207E-5"/>
                  <c:y val="0.2614491605246253"/>
                </c:manualLayout>
              </c:layout>
              <c:tx>
                <c:rich>
                  <a:bodyPr rot="-2640000"/>
                  <a:lstStyle/>
                  <a:p>
                    <a:pPr>
                      <a:defRPr sz="1400" b="1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defRPr>
                    </a:pPr>
                    <a:r>
                      <a:rPr lang="ru-RU" dirty="0" smtClean="0"/>
                      <a:t>1304,192</a:t>
                    </a:r>
                    <a:endParaRPr lang="ru-RU" dirty="0" smtClean="0"/>
                  </a:p>
                  <a:p>
                    <a:pPr>
                      <a:defRPr sz="1400" b="1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defRPr>
                    </a:pPr>
                    <a:endParaRPr lang="en-US" dirty="0"/>
                  </a:p>
                </c:rich>
              </c:tx>
              <c:spPr/>
              <c:showVal val="1"/>
            </c:dLbl>
            <c:dLbl>
              <c:idx val="2"/>
              <c:layout>
                <c:manualLayout>
                  <c:x val="5.747708360243394E-3"/>
                  <c:y val="0.23622725274231249"/>
                </c:manualLayout>
              </c:layout>
              <c:tx>
                <c:rich>
                  <a:bodyPr rot="-2640000"/>
                  <a:lstStyle/>
                  <a:p>
                    <a:pPr>
                      <a:defRPr sz="1400" b="1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defRPr>
                    </a:pPr>
                    <a:r>
                      <a:rPr lang="ru-RU" dirty="0" smtClean="0"/>
                      <a:t>1293,203</a:t>
                    </a:r>
                    <a:endParaRPr lang="en-US" dirty="0"/>
                  </a:p>
                </c:rich>
              </c:tx>
              <c:spPr/>
              <c:showVal val="1"/>
            </c:dLbl>
            <c:txPr>
              <a:bodyPr rot="-2640000"/>
              <a:lstStyle/>
              <a:p>
                <a:pPr>
                  <a:defRPr sz="1400">
                    <a:solidFill>
                      <a:schemeClr val="tx2">
                        <a:lumMod val="10000"/>
                        <a:lumOff val="90000"/>
                      </a:schemeClr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39946.800000000003</c:v>
                </c:pt>
                <c:pt idx="1">
                  <c:v>35206.9</c:v>
                </c:pt>
                <c:pt idx="2">
                  <c:v>35288.1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c:spPr>
          <c:dLbls>
            <c:dLbl>
              <c:idx val="0"/>
              <c:layout>
                <c:manualLayout>
                  <c:x val="3.5094325578137009E-3"/>
                  <c:y val="0.2289291267339415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1563,329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2223629449459211E-2"/>
                  <c:y val="0.2493492451285919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1304,192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2.2641641617535523E-2"/>
                  <c:y val="0.2523887523598039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1293,203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txPr>
              <a:bodyPr rot="-2640000"/>
              <a:lstStyle/>
              <a:p>
                <a:pPr>
                  <a:defRPr sz="1400" b="1">
                    <a:solidFill>
                      <a:schemeClr val="tx2">
                        <a:lumMod val="10000"/>
                        <a:lumOff val="90000"/>
                      </a:schemeClr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39946.800000000003</c:v>
                </c:pt>
                <c:pt idx="1">
                  <c:v>35206.9</c:v>
                </c:pt>
                <c:pt idx="2">
                  <c:v>35288.1</c:v>
                </c:pt>
              </c:numCache>
            </c:numRef>
          </c:val>
        </c:ser>
        <c:gapWidth val="80"/>
        <c:gapDepth val="222"/>
        <c:shape val="box"/>
        <c:axId val="106038784"/>
        <c:axId val="108488576"/>
        <c:axId val="0"/>
      </c:bar3DChart>
      <c:catAx>
        <c:axId val="106038784"/>
        <c:scaling>
          <c:orientation val="minMax"/>
        </c:scaling>
        <c:delete val="1"/>
        <c:axPos val="b"/>
        <c:tickLblPos val="none"/>
        <c:crossAx val="108488576"/>
        <c:crosses val="autoZero"/>
        <c:auto val="1"/>
        <c:lblAlgn val="ctr"/>
        <c:lblOffset val="100"/>
      </c:catAx>
      <c:valAx>
        <c:axId val="108488576"/>
        <c:scaling>
          <c:orientation val="minMax"/>
        </c:scaling>
        <c:delete val="1"/>
        <c:axPos val="l"/>
        <c:majorGridlines/>
        <c:numFmt formatCode="#,##0.0" sourceLinked="1"/>
        <c:tickLblPos val="nextTo"/>
        <c:crossAx val="106038784"/>
        <c:crosses val="autoZero"/>
        <c:crossBetween val="between"/>
        <c:majorUnit val="500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perspective val="30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</c:v>
                </c:pt>
              </c:strCache>
            </c:strRef>
          </c:tx>
          <c:dLbls>
            <c:dLbl>
              <c:idx val="0"/>
              <c:layout>
                <c:manualLayout>
                  <c:x val="9.35359189879722E-2"/>
                  <c:y val="1.0698716764741748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solidFill>
                          <a:schemeClr val="tx2"/>
                        </a:solidFill>
                      </a:rPr>
                      <a:t>865,718</a:t>
                    </a:r>
                    <a:endParaRPr lang="en-US" sz="1400" dirty="0">
                      <a:solidFill>
                        <a:schemeClr val="tx2"/>
                      </a:solidFill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7.588763238646803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solidFill>
                          <a:schemeClr val="tx2"/>
                        </a:solidFill>
                      </a:rPr>
                      <a:t>867,423</a:t>
                    </a:r>
                    <a:endParaRPr lang="en-US" sz="1400" dirty="0">
                      <a:solidFill>
                        <a:schemeClr val="tx2"/>
                      </a:solidFill>
                    </a:endParaRPr>
                  </a:p>
                </c:rich>
              </c:tx>
              <c:showVal val="1"/>
            </c:dLbl>
            <c:dLbl>
              <c:idx val="2"/>
              <c:layout>
                <c:manualLayout>
                  <c:x val="7.0593146406016771E-2"/>
                  <c:y val="5.3493583823708757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solidFill>
                          <a:schemeClr val="tx2"/>
                        </a:solidFill>
                      </a:rPr>
                      <a:t>956,431</a:t>
                    </a:r>
                    <a:endParaRPr lang="en-US" sz="1400" dirty="0">
                      <a:solidFill>
                        <a:schemeClr val="tx2"/>
                      </a:solidFill>
                    </a:endParaRPr>
                  </a:p>
                </c:rich>
              </c:tx>
              <c:showVal val="1"/>
            </c:dLbl>
            <c:spPr>
              <a:ln>
                <a:solidFill>
                  <a:schemeClr val="tx2"/>
                </a:solidFill>
              </a:ln>
            </c:spPr>
            <c:txPr>
              <a:bodyPr/>
              <a:lstStyle/>
              <a:p>
                <a:pPr>
                  <a:defRPr sz="1400">
                    <a:solidFill>
                      <a:schemeClr val="tx2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Лист1!$B$2:$B$4</c:f>
              <c:numCache>
                <c:formatCode>@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</c:v>
                </c:pt>
              </c:strCache>
            </c:strRef>
          </c:tx>
          <c:dLbls>
            <c:dLbl>
              <c:idx val="0"/>
              <c:layout>
                <c:manualLayout>
                  <c:x val="-6.8922812508772028E-3"/>
                  <c:y val="-2.1858657736467438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294,911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8.8492122054994279E-2"/>
                  <c:y val="3.326079406802439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294,911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8.3040885938428913E-2"/>
                  <c:y val="8.1461882767758025E-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294,911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309.01299999999998</c:v>
                </c:pt>
                <c:pt idx="1">
                  <c:v>309.01299999999998</c:v>
                </c:pt>
                <c:pt idx="2">
                  <c:v>309.01299999999998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Безвозмездные</c:v>
                </c:pt>
              </c:strCache>
            </c:strRef>
          </c:tx>
          <c:dLbls>
            <c:dLbl>
              <c:idx val="0"/>
              <c:layout>
                <c:manualLayout>
                  <c:x val="-8.824143300752102E-2"/>
                  <c:y val="1.8722754338298155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314,488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400" dirty="0" smtClean="0"/>
                      <a:t>267,952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400" dirty="0" smtClean="0"/>
                      <a:t>269,895</a:t>
                    </a:r>
                    <a:endParaRPr lang="en-US" sz="1400" dirty="0"/>
                  </a:p>
                </c:rich>
              </c:tx>
              <c:showVal val="1"/>
            </c:dLbl>
            <c:spPr>
              <a:solidFill>
                <a:schemeClr val="accent3"/>
              </a:solidFill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 formatCode="@">
                  <c:v>0</c:v>
                </c:pt>
                <c:pt idx="1">
                  <c:v>327.43599999999998</c:v>
                </c:pt>
                <c:pt idx="2">
                  <c:v>314.76400000000001</c:v>
                </c:pt>
              </c:numCache>
            </c:numRef>
          </c:val>
        </c:ser>
        <c:gapWidth val="100"/>
        <c:shape val="box"/>
        <c:axId val="106036224"/>
        <c:axId val="106034688"/>
        <c:axId val="0"/>
      </c:bar3DChart>
      <c:valAx>
        <c:axId val="106034688"/>
        <c:scaling>
          <c:orientation val="minMax"/>
        </c:scaling>
        <c:axPos val="b"/>
        <c:majorGridlines/>
        <c:numFmt formatCode="0%" sourceLinked="1"/>
        <c:tickLblPos val="nextTo"/>
        <c:crossAx val="106036224"/>
        <c:crosses val="autoZero"/>
        <c:crossBetween val="between"/>
      </c:valAx>
      <c:catAx>
        <c:axId val="106036224"/>
        <c:scaling>
          <c:orientation val="minMax"/>
        </c:scaling>
        <c:axPos val="l"/>
        <c:numFmt formatCode="General" sourceLinked="1"/>
        <c:tickLblPos val="nextTo"/>
        <c:crossAx val="106034688"/>
        <c:crosses val="autoZero"/>
        <c:auto val="1"/>
        <c:lblAlgn val="ctr"/>
        <c:lblOffset val="100"/>
      </c:cat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82385A-5E4C-4EEB-B512-80A20FA214C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9A8D3D-9E4F-4956-A0C2-324BF74371E5}">
      <dgm:prSet phldrT="[Текст]" custT="1"/>
      <dgm:spPr/>
      <dgm:t>
        <a:bodyPr/>
        <a:lstStyle/>
        <a:p>
          <a:r>
            <a:rPr lang="ru-RU" sz="1200" dirty="0" smtClean="0"/>
            <a:t>Дотации (от лат. «</a:t>
          </a:r>
          <a:r>
            <a:rPr lang="ru-RU" sz="1200" dirty="0" err="1" smtClean="0"/>
            <a:t>Dotatio</a:t>
          </a:r>
          <a:r>
            <a:rPr lang="ru-RU" sz="1200" dirty="0" smtClean="0"/>
            <a:t>» - дар,</a:t>
          </a:r>
        </a:p>
        <a:p>
          <a:r>
            <a:rPr lang="ru-RU" sz="1200" dirty="0" smtClean="0"/>
            <a:t>пожертвование)</a:t>
          </a:r>
          <a:endParaRPr lang="ru-RU" sz="1200" dirty="0"/>
        </a:p>
      </dgm:t>
    </dgm:pt>
    <dgm:pt modelId="{DEC9B364-7A67-47A3-8CF8-691979AD97E0}" type="parTrans" cxnId="{C0C73247-C83A-4F33-A0A1-375D73B9201B}">
      <dgm:prSet/>
      <dgm:spPr/>
      <dgm:t>
        <a:bodyPr/>
        <a:lstStyle/>
        <a:p>
          <a:endParaRPr lang="ru-RU"/>
        </a:p>
      </dgm:t>
    </dgm:pt>
    <dgm:pt modelId="{65CCA03C-8AA1-4067-B0DD-7812D400AE33}" type="sibTrans" cxnId="{C0C73247-C83A-4F33-A0A1-375D73B9201B}">
      <dgm:prSet/>
      <dgm:spPr/>
      <dgm:t>
        <a:bodyPr/>
        <a:lstStyle/>
        <a:p>
          <a:endParaRPr lang="ru-RU"/>
        </a:p>
      </dgm:t>
    </dgm:pt>
    <dgm:pt modelId="{16345D91-7303-4E4B-B3D9-388FE501D973}">
      <dgm:prSet phldrT="[Текст]"/>
      <dgm:spPr/>
      <dgm:t>
        <a:bodyPr/>
        <a:lstStyle/>
        <a:p>
          <a:r>
            <a:rPr lang="ru-RU" dirty="0" smtClean="0"/>
            <a:t>Предоставляются без определения конкретной цели их использования</a:t>
          </a:r>
          <a:endParaRPr lang="ru-RU" dirty="0"/>
        </a:p>
      </dgm:t>
    </dgm:pt>
    <dgm:pt modelId="{472BD3DF-2AC3-4A22-A2D8-C9C3B7F3BE0F}" type="parTrans" cxnId="{EA87432E-5367-4CA9-A23D-1643BCB856F0}">
      <dgm:prSet/>
      <dgm:spPr/>
      <dgm:t>
        <a:bodyPr/>
        <a:lstStyle/>
        <a:p>
          <a:endParaRPr lang="ru-RU"/>
        </a:p>
      </dgm:t>
    </dgm:pt>
    <dgm:pt modelId="{C7577D97-9540-431E-AF49-F5E362A03ED4}" type="sibTrans" cxnId="{EA87432E-5367-4CA9-A23D-1643BCB856F0}">
      <dgm:prSet/>
      <dgm:spPr/>
      <dgm:t>
        <a:bodyPr/>
        <a:lstStyle/>
        <a:p>
          <a:endParaRPr lang="ru-RU"/>
        </a:p>
      </dgm:t>
    </dgm:pt>
    <dgm:pt modelId="{04DF3DFB-F217-4A2C-A151-E08D051DF122}">
      <dgm:prSet phldrT="[Текст]" custT="1"/>
      <dgm:spPr/>
      <dgm:t>
        <a:bodyPr/>
        <a:lstStyle/>
        <a:p>
          <a:r>
            <a:rPr lang="ru-RU" sz="1200" dirty="0" smtClean="0"/>
            <a:t>Субвенции (от лат. «</a:t>
          </a:r>
          <a:r>
            <a:rPr lang="en-US" sz="1200" dirty="0" err="1" smtClean="0"/>
            <a:t>Subvenire</a:t>
          </a:r>
          <a:r>
            <a:rPr lang="en-US" sz="1200" dirty="0" smtClean="0"/>
            <a:t>» -</a:t>
          </a:r>
          <a:endParaRPr lang="ru-RU" sz="1200" dirty="0" smtClean="0"/>
        </a:p>
        <a:p>
          <a:r>
            <a:rPr lang="ru-RU" sz="1200" dirty="0" smtClean="0"/>
            <a:t>приходить на помощь)</a:t>
          </a:r>
          <a:endParaRPr lang="ru-RU" sz="1200" dirty="0"/>
        </a:p>
      </dgm:t>
    </dgm:pt>
    <dgm:pt modelId="{A2EFE337-4C08-4B7D-9A93-7B87E109FDDA}" type="parTrans" cxnId="{27DECF78-A994-4F8F-B331-D9613522EBBD}">
      <dgm:prSet/>
      <dgm:spPr/>
      <dgm:t>
        <a:bodyPr/>
        <a:lstStyle/>
        <a:p>
          <a:endParaRPr lang="ru-RU"/>
        </a:p>
      </dgm:t>
    </dgm:pt>
    <dgm:pt modelId="{58F553B6-06EB-4CAB-A6E9-485819A09188}" type="sibTrans" cxnId="{27DECF78-A994-4F8F-B331-D9613522EBBD}">
      <dgm:prSet/>
      <dgm:spPr/>
      <dgm:t>
        <a:bodyPr/>
        <a:lstStyle/>
        <a:p>
          <a:endParaRPr lang="ru-RU"/>
        </a:p>
      </dgm:t>
    </dgm:pt>
    <dgm:pt modelId="{50E7FA0D-A98F-4EEB-B9FC-ACD1F110BC80}">
      <dgm:prSet phldrT="[Текст]"/>
      <dgm:spPr/>
      <dgm:t>
        <a:bodyPr/>
        <a:lstStyle/>
        <a:p>
          <a:r>
            <a:rPr lang="ru-RU" dirty="0" smtClean="0"/>
            <a:t>Предоставляются на финансирование«переданных» другим публично-правовым образованиям полномочий</a:t>
          </a:r>
          <a:endParaRPr lang="ru-RU" dirty="0"/>
        </a:p>
      </dgm:t>
    </dgm:pt>
    <dgm:pt modelId="{0150B596-57F6-4E43-9C8E-0ADCDCA7E6F0}" type="parTrans" cxnId="{08E58023-9E72-4722-91FB-757ACB60D7C4}">
      <dgm:prSet/>
      <dgm:spPr/>
      <dgm:t>
        <a:bodyPr/>
        <a:lstStyle/>
        <a:p>
          <a:endParaRPr lang="ru-RU"/>
        </a:p>
      </dgm:t>
    </dgm:pt>
    <dgm:pt modelId="{874CC3A9-2343-48AF-8BEB-5084F6481936}" type="sibTrans" cxnId="{08E58023-9E72-4722-91FB-757ACB60D7C4}">
      <dgm:prSet/>
      <dgm:spPr/>
      <dgm:t>
        <a:bodyPr/>
        <a:lstStyle/>
        <a:p>
          <a:endParaRPr lang="ru-RU"/>
        </a:p>
      </dgm:t>
    </dgm:pt>
    <dgm:pt modelId="{3105D977-F49F-4FEC-9465-EE5E30DD9DCF}">
      <dgm:prSet phldrT="[Текст]" custT="1"/>
      <dgm:spPr/>
      <dgm:t>
        <a:bodyPr/>
        <a:lstStyle/>
        <a:p>
          <a:r>
            <a:rPr lang="ru-RU" sz="1200" dirty="0" smtClean="0"/>
            <a:t>Субсидии (от лат. «</a:t>
          </a:r>
          <a:r>
            <a:rPr lang="en-US" sz="1200" dirty="0" err="1" smtClean="0"/>
            <a:t>Subsidium</a:t>
          </a:r>
          <a:r>
            <a:rPr lang="en-US" sz="1200" dirty="0" smtClean="0"/>
            <a:t>» -</a:t>
          </a:r>
          <a:endParaRPr lang="ru-RU" sz="1200" dirty="0" smtClean="0"/>
        </a:p>
        <a:p>
          <a:r>
            <a:rPr lang="ru-RU" sz="1200" dirty="0" smtClean="0"/>
            <a:t>поддержка)</a:t>
          </a:r>
          <a:endParaRPr lang="ru-RU" sz="1200" dirty="0"/>
        </a:p>
      </dgm:t>
    </dgm:pt>
    <dgm:pt modelId="{11877363-C827-4065-81BE-CA0789BD86F3}" type="parTrans" cxnId="{371ACF34-7843-4637-8F4D-263A5D08E48D}">
      <dgm:prSet/>
      <dgm:spPr/>
      <dgm:t>
        <a:bodyPr/>
        <a:lstStyle/>
        <a:p>
          <a:endParaRPr lang="ru-RU"/>
        </a:p>
      </dgm:t>
    </dgm:pt>
    <dgm:pt modelId="{F4F385D1-B0B5-4399-84E2-9F1760166381}" type="sibTrans" cxnId="{371ACF34-7843-4637-8F4D-263A5D08E48D}">
      <dgm:prSet/>
      <dgm:spPr/>
      <dgm:t>
        <a:bodyPr/>
        <a:lstStyle/>
        <a:p>
          <a:endParaRPr lang="ru-RU"/>
        </a:p>
      </dgm:t>
    </dgm:pt>
    <dgm:pt modelId="{492BE336-842C-4EE8-A66D-11EEDC3D1B6C}">
      <dgm:prSet phldrT="[Текст]"/>
      <dgm:spPr/>
      <dgm:t>
        <a:bodyPr/>
        <a:lstStyle/>
        <a:p>
          <a:r>
            <a:rPr lang="ru-RU" dirty="0" smtClean="0"/>
            <a:t>Предоставляются на условиях долевого </a:t>
          </a:r>
          <a:r>
            <a:rPr lang="ru-RU" dirty="0" err="1" smtClean="0"/>
            <a:t>софинансирования</a:t>
          </a:r>
          <a:r>
            <a:rPr lang="ru-RU" dirty="0" smtClean="0"/>
            <a:t> расходов других бюджетов</a:t>
          </a:r>
          <a:endParaRPr lang="ru-RU" dirty="0"/>
        </a:p>
      </dgm:t>
    </dgm:pt>
    <dgm:pt modelId="{41A6FC7C-A13C-4E2C-90EB-3B6DA3ED02E9}" type="parTrans" cxnId="{9B3C7902-2574-42ED-B13D-83B2FE67863F}">
      <dgm:prSet/>
      <dgm:spPr/>
      <dgm:t>
        <a:bodyPr/>
        <a:lstStyle/>
        <a:p>
          <a:endParaRPr lang="ru-RU"/>
        </a:p>
      </dgm:t>
    </dgm:pt>
    <dgm:pt modelId="{6BE20E07-AA24-4AF5-9A62-35DA038806E5}" type="sibTrans" cxnId="{9B3C7902-2574-42ED-B13D-83B2FE67863F}">
      <dgm:prSet/>
      <dgm:spPr/>
      <dgm:t>
        <a:bodyPr/>
        <a:lstStyle/>
        <a:p>
          <a:endParaRPr lang="ru-RU"/>
        </a:p>
      </dgm:t>
    </dgm:pt>
    <dgm:pt modelId="{892815D5-6038-413A-9FA7-C90286571AE2}" type="pres">
      <dgm:prSet presAssocID="{F282385A-5E4C-4EEB-B512-80A20FA214C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86695E-1FBF-4E26-95CB-DBA3A64CBE43}" type="pres">
      <dgm:prSet presAssocID="{739A8D3D-9E4F-4956-A0C2-324BF74371E5}" presName="linNode" presStyleCnt="0"/>
      <dgm:spPr/>
    </dgm:pt>
    <dgm:pt modelId="{4DBB5F88-AFEE-4E26-AC1C-EEB49B2EA66D}" type="pres">
      <dgm:prSet presAssocID="{739A8D3D-9E4F-4956-A0C2-324BF74371E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0EE9D2-7085-48C2-9C8E-2A57CB3A194D}" type="pres">
      <dgm:prSet presAssocID="{739A8D3D-9E4F-4956-A0C2-324BF74371E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A6C030-9239-4CE3-934F-9E5339A1303D}" type="pres">
      <dgm:prSet presAssocID="{65CCA03C-8AA1-4067-B0DD-7812D400AE33}" presName="sp" presStyleCnt="0"/>
      <dgm:spPr/>
    </dgm:pt>
    <dgm:pt modelId="{82E223D5-30C9-4D78-AB8A-F5ECA2BCE15A}" type="pres">
      <dgm:prSet presAssocID="{04DF3DFB-F217-4A2C-A151-E08D051DF122}" presName="linNode" presStyleCnt="0"/>
      <dgm:spPr/>
    </dgm:pt>
    <dgm:pt modelId="{369C6B34-271E-4EA0-B274-6DAC192281FD}" type="pres">
      <dgm:prSet presAssocID="{04DF3DFB-F217-4A2C-A151-E08D051DF122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B862B-4F57-4BC5-A1B6-7F6727B25705}" type="pres">
      <dgm:prSet presAssocID="{04DF3DFB-F217-4A2C-A151-E08D051DF122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97BDFB-A5A3-430E-90E8-D0803CEE4BE6}" type="pres">
      <dgm:prSet presAssocID="{58F553B6-06EB-4CAB-A6E9-485819A09188}" presName="sp" presStyleCnt="0"/>
      <dgm:spPr/>
    </dgm:pt>
    <dgm:pt modelId="{550977CF-366B-4B43-9159-E01D9CCFFBE4}" type="pres">
      <dgm:prSet presAssocID="{3105D977-F49F-4FEC-9465-EE5E30DD9DCF}" presName="linNode" presStyleCnt="0"/>
      <dgm:spPr/>
    </dgm:pt>
    <dgm:pt modelId="{B4BB6E56-84A6-4F19-9C4B-4D05559566C9}" type="pres">
      <dgm:prSet presAssocID="{3105D977-F49F-4FEC-9465-EE5E30DD9DC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2D0762-36D6-4318-9F59-D17E9A24D383}" type="pres">
      <dgm:prSet presAssocID="{3105D977-F49F-4FEC-9465-EE5E30DD9DC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1ACF34-7843-4637-8F4D-263A5D08E48D}" srcId="{F282385A-5E4C-4EEB-B512-80A20FA214CC}" destId="{3105D977-F49F-4FEC-9465-EE5E30DD9DCF}" srcOrd="2" destOrd="0" parTransId="{11877363-C827-4065-81BE-CA0789BD86F3}" sibTransId="{F4F385D1-B0B5-4399-84E2-9F1760166381}"/>
    <dgm:cxn modelId="{F8C9BF4C-964A-41FD-8099-BF319A329B07}" type="presOf" srcId="{3105D977-F49F-4FEC-9465-EE5E30DD9DCF}" destId="{B4BB6E56-84A6-4F19-9C4B-4D05559566C9}" srcOrd="0" destOrd="0" presId="urn:microsoft.com/office/officeart/2005/8/layout/vList5"/>
    <dgm:cxn modelId="{9F1597C2-875D-4BFF-8445-7B695B3BC626}" type="presOf" srcId="{50E7FA0D-A98F-4EEB-B9FC-ACD1F110BC80}" destId="{2CBB862B-4F57-4BC5-A1B6-7F6727B25705}" srcOrd="0" destOrd="0" presId="urn:microsoft.com/office/officeart/2005/8/layout/vList5"/>
    <dgm:cxn modelId="{46BD9AE5-0B5D-4D06-939A-0C2498E23860}" type="presOf" srcId="{16345D91-7303-4E4B-B3D9-388FE501D973}" destId="{320EE9D2-7085-48C2-9C8E-2A57CB3A194D}" srcOrd="0" destOrd="0" presId="urn:microsoft.com/office/officeart/2005/8/layout/vList5"/>
    <dgm:cxn modelId="{08E58023-9E72-4722-91FB-757ACB60D7C4}" srcId="{04DF3DFB-F217-4A2C-A151-E08D051DF122}" destId="{50E7FA0D-A98F-4EEB-B9FC-ACD1F110BC80}" srcOrd="0" destOrd="0" parTransId="{0150B596-57F6-4E43-9C8E-0ADCDCA7E6F0}" sibTransId="{874CC3A9-2343-48AF-8BEB-5084F6481936}"/>
    <dgm:cxn modelId="{EA87432E-5367-4CA9-A23D-1643BCB856F0}" srcId="{739A8D3D-9E4F-4956-A0C2-324BF74371E5}" destId="{16345D91-7303-4E4B-B3D9-388FE501D973}" srcOrd="0" destOrd="0" parTransId="{472BD3DF-2AC3-4A22-A2D8-C9C3B7F3BE0F}" sibTransId="{C7577D97-9540-431E-AF49-F5E362A03ED4}"/>
    <dgm:cxn modelId="{9B3C7902-2574-42ED-B13D-83B2FE67863F}" srcId="{3105D977-F49F-4FEC-9465-EE5E30DD9DCF}" destId="{492BE336-842C-4EE8-A66D-11EEDC3D1B6C}" srcOrd="0" destOrd="0" parTransId="{41A6FC7C-A13C-4E2C-90EB-3B6DA3ED02E9}" sibTransId="{6BE20E07-AA24-4AF5-9A62-35DA038806E5}"/>
    <dgm:cxn modelId="{1B16CBC5-6284-4EDF-A25E-F2946BEBF6A9}" type="presOf" srcId="{739A8D3D-9E4F-4956-A0C2-324BF74371E5}" destId="{4DBB5F88-AFEE-4E26-AC1C-EEB49B2EA66D}" srcOrd="0" destOrd="0" presId="urn:microsoft.com/office/officeart/2005/8/layout/vList5"/>
    <dgm:cxn modelId="{967E9DF7-2605-40D8-A2F6-543C63A27EE3}" type="presOf" srcId="{04DF3DFB-F217-4A2C-A151-E08D051DF122}" destId="{369C6B34-271E-4EA0-B274-6DAC192281FD}" srcOrd="0" destOrd="0" presId="urn:microsoft.com/office/officeart/2005/8/layout/vList5"/>
    <dgm:cxn modelId="{BF907378-C4A0-4508-A1FA-123FCC3EAAB9}" type="presOf" srcId="{F282385A-5E4C-4EEB-B512-80A20FA214CC}" destId="{892815D5-6038-413A-9FA7-C90286571AE2}" srcOrd="0" destOrd="0" presId="urn:microsoft.com/office/officeart/2005/8/layout/vList5"/>
    <dgm:cxn modelId="{5FD67E48-87FA-405B-A923-11E880E45B7D}" type="presOf" srcId="{492BE336-842C-4EE8-A66D-11EEDC3D1B6C}" destId="{912D0762-36D6-4318-9F59-D17E9A24D383}" srcOrd="0" destOrd="0" presId="urn:microsoft.com/office/officeart/2005/8/layout/vList5"/>
    <dgm:cxn modelId="{27DECF78-A994-4F8F-B331-D9613522EBBD}" srcId="{F282385A-5E4C-4EEB-B512-80A20FA214CC}" destId="{04DF3DFB-F217-4A2C-A151-E08D051DF122}" srcOrd="1" destOrd="0" parTransId="{A2EFE337-4C08-4B7D-9A93-7B87E109FDDA}" sibTransId="{58F553B6-06EB-4CAB-A6E9-485819A09188}"/>
    <dgm:cxn modelId="{C0C73247-C83A-4F33-A0A1-375D73B9201B}" srcId="{F282385A-5E4C-4EEB-B512-80A20FA214CC}" destId="{739A8D3D-9E4F-4956-A0C2-324BF74371E5}" srcOrd="0" destOrd="0" parTransId="{DEC9B364-7A67-47A3-8CF8-691979AD97E0}" sibTransId="{65CCA03C-8AA1-4067-B0DD-7812D400AE33}"/>
    <dgm:cxn modelId="{9C29A3D7-26DF-460B-9693-35E6F99938A5}" type="presParOf" srcId="{892815D5-6038-413A-9FA7-C90286571AE2}" destId="{C086695E-1FBF-4E26-95CB-DBA3A64CBE43}" srcOrd="0" destOrd="0" presId="urn:microsoft.com/office/officeart/2005/8/layout/vList5"/>
    <dgm:cxn modelId="{75871157-6365-4E4B-BE54-DF57D6D6520D}" type="presParOf" srcId="{C086695E-1FBF-4E26-95CB-DBA3A64CBE43}" destId="{4DBB5F88-AFEE-4E26-AC1C-EEB49B2EA66D}" srcOrd="0" destOrd="0" presId="urn:microsoft.com/office/officeart/2005/8/layout/vList5"/>
    <dgm:cxn modelId="{6703AF78-8A93-4456-B6C0-3BE2EF185208}" type="presParOf" srcId="{C086695E-1FBF-4E26-95CB-DBA3A64CBE43}" destId="{320EE9D2-7085-48C2-9C8E-2A57CB3A194D}" srcOrd="1" destOrd="0" presId="urn:microsoft.com/office/officeart/2005/8/layout/vList5"/>
    <dgm:cxn modelId="{781A94EA-2789-4BE4-9A34-04327908F61E}" type="presParOf" srcId="{892815D5-6038-413A-9FA7-C90286571AE2}" destId="{DDA6C030-9239-4CE3-934F-9E5339A1303D}" srcOrd="1" destOrd="0" presId="urn:microsoft.com/office/officeart/2005/8/layout/vList5"/>
    <dgm:cxn modelId="{32856050-5CC8-4720-93D3-A61FC15E11D7}" type="presParOf" srcId="{892815D5-6038-413A-9FA7-C90286571AE2}" destId="{82E223D5-30C9-4D78-AB8A-F5ECA2BCE15A}" srcOrd="2" destOrd="0" presId="urn:microsoft.com/office/officeart/2005/8/layout/vList5"/>
    <dgm:cxn modelId="{CCBA78FD-FF93-4FAA-99C3-390CA15627C0}" type="presParOf" srcId="{82E223D5-30C9-4D78-AB8A-F5ECA2BCE15A}" destId="{369C6B34-271E-4EA0-B274-6DAC192281FD}" srcOrd="0" destOrd="0" presId="urn:microsoft.com/office/officeart/2005/8/layout/vList5"/>
    <dgm:cxn modelId="{78B647B3-81BF-4DF5-9D43-73113C2AC4F8}" type="presParOf" srcId="{82E223D5-30C9-4D78-AB8A-F5ECA2BCE15A}" destId="{2CBB862B-4F57-4BC5-A1B6-7F6727B25705}" srcOrd="1" destOrd="0" presId="urn:microsoft.com/office/officeart/2005/8/layout/vList5"/>
    <dgm:cxn modelId="{528169EF-65E0-496A-B0BD-D9B14D15E1F5}" type="presParOf" srcId="{892815D5-6038-413A-9FA7-C90286571AE2}" destId="{4697BDFB-A5A3-430E-90E8-D0803CEE4BE6}" srcOrd="3" destOrd="0" presId="urn:microsoft.com/office/officeart/2005/8/layout/vList5"/>
    <dgm:cxn modelId="{5EC88B40-4D10-40E9-8DCD-E04796E83379}" type="presParOf" srcId="{892815D5-6038-413A-9FA7-C90286571AE2}" destId="{550977CF-366B-4B43-9159-E01D9CCFFBE4}" srcOrd="4" destOrd="0" presId="urn:microsoft.com/office/officeart/2005/8/layout/vList5"/>
    <dgm:cxn modelId="{9A8F0A4B-D0EB-43F9-83BF-1075D2A5C721}" type="presParOf" srcId="{550977CF-366B-4B43-9159-E01D9CCFFBE4}" destId="{B4BB6E56-84A6-4F19-9C4B-4D05559566C9}" srcOrd="0" destOrd="0" presId="urn:microsoft.com/office/officeart/2005/8/layout/vList5"/>
    <dgm:cxn modelId="{D17622F8-28DC-413E-9A78-89307CC4FA8A}" type="presParOf" srcId="{550977CF-366B-4B43-9159-E01D9CCFFBE4}" destId="{912D0762-36D6-4318-9F59-D17E9A24D383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B0081E-D30B-49DE-906B-8F5AF919CC05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598E09-FF6A-40D3-A78C-043A75E62181}">
      <dgm:prSet phldrT="[Текст]"/>
      <dgm:spPr/>
      <dgm:t>
        <a:bodyPr/>
        <a:lstStyle/>
        <a:p>
          <a:r>
            <a:rPr lang="ru-RU" dirty="0" smtClean="0"/>
            <a:t>Утверждение бюджета очередного года</a:t>
          </a:r>
          <a:endParaRPr lang="ru-RU" dirty="0"/>
        </a:p>
      </dgm:t>
    </dgm:pt>
    <dgm:pt modelId="{2AF559C2-42F3-4C11-9661-92123DF209B5}" type="parTrans" cxnId="{924619F9-0A3B-4DAC-9E2C-05A1BBEB61F6}">
      <dgm:prSet/>
      <dgm:spPr/>
      <dgm:t>
        <a:bodyPr/>
        <a:lstStyle/>
        <a:p>
          <a:endParaRPr lang="ru-RU"/>
        </a:p>
      </dgm:t>
    </dgm:pt>
    <dgm:pt modelId="{2607D536-8DA8-4FB6-9AF7-87421457E33F}" type="sibTrans" cxnId="{924619F9-0A3B-4DAC-9E2C-05A1BBEB61F6}">
      <dgm:prSet/>
      <dgm:spPr/>
      <dgm:t>
        <a:bodyPr/>
        <a:lstStyle/>
        <a:p>
          <a:endParaRPr lang="ru-RU"/>
        </a:p>
      </dgm:t>
    </dgm:pt>
    <dgm:pt modelId="{6836C3B0-45AC-48E3-89B8-EA05562EF210}">
      <dgm:prSet phldrT="[Текст]"/>
      <dgm:spPr/>
      <dgm:t>
        <a:bodyPr/>
        <a:lstStyle/>
        <a:p>
          <a:r>
            <a:rPr lang="ru-RU" dirty="0" smtClean="0"/>
            <a:t>Исполнение бюджета в текущем году</a:t>
          </a:r>
          <a:endParaRPr lang="ru-RU" dirty="0"/>
        </a:p>
      </dgm:t>
    </dgm:pt>
    <dgm:pt modelId="{29035508-D60B-4F27-8A95-560642B26333}" type="parTrans" cxnId="{E8EB3505-5B14-4B5E-921B-DF148A48FFA1}">
      <dgm:prSet/>
      <dgm:spPr/>
      <dgm:t>
        <a:bodyPr/>
        <a:lstStyle/>
        <a:p>
          <a:endParaRPr lang="ru-RU"/>
        </a:p>
      </dgm:t>
    </dgm:pt>
    <dgm:pt modelId="{581AA12E-5227-4174-A8F2-D288406AB827}" type="sibTrans" cxnId="{E8EB3505-5B14-4B5E-921B-DF148A48FFA1}">
      <dgm:prSet/>
      <dgm:spPr/>
      <dgm:t>
        <a:bodyPr/>
        <a:lstStyle/>
        <a:p>
          <a:endParaRPr lang="ru-RU"/>
        </a:p>
      </dgm:t>
    </dgm:pt>
    <dgm:pt modelId="{BB1444DD-9B95-470B-BE01-715D3682F892}">
      <dgm:prSet phldrT="[Текст]"/>
      <dgm:spPr/>
      <dgm:t>
        <a:bodyPr/>
        <a:lstStyle/>
        <a:p>
          <a:r>
            <a:rPr lang="ru-RU" dirty="0" smtClean="0"/>
            <a:t>Составление проекта бюджета очередного года</a:t>
          </a:r>
          <a:endParaRPr lang="ru-RU" dirty="0"/>
        </a:p>
      </dgm:t>
    </dgm:pt>
    <dgm:pt modelId="{0C685A9A-2F9C-4F22-8D0E-C8BB64035099}" type="parTrans" cxnId="{FC55D7FD-6C3F-4188-AE2D-88C833852654}">
      <dgm:prSet/>
      <dgm:spPr/>
      <dgm:t>
        <a:bodyPr/>
        <a:lstStyle/>
        <a:p>
          <a:endParaRPr lang="ru-RU"/>
        </a:p>
      </dgm:t>
    </dgm:pt>
    <dgm:pt modelId="{48D8105A-384C-41CF-9EAA-5083D143EC1D}" type="sibTrans" cxnId="{FC55D7FD-6C3F-4188-AE2D-88C833852654}">
      <dgm:prSet/>
      <dgm:spPr/>
      <dgm:t>
        <a:bodyPr/>
        <a:lstStyle/>
        <a:p>
          <a:endParaRPr lang="ru-RU"/>
        </a:p>
      </dgm:t>
    </dgm:pt>
    <dgm:pt modelId="{FFEE4CFC-5111-4ACB-95AF-133D52931C3D}">
      <dgm:prSet phldrT="[Текст]"/>
      <dgm:spPr/>
      <dgm:t>
        <a:bodyPr/>
        <a:lstStyle/>
        <a:p>
          <a:r>
            <a:rPr lang="ru-RU" dirty="0" smtClean="0"/>
            <a:t>Рассмотрение проекта бюджета очередного года</a:t>
          </a:r>
          <a:endParaRPr lang="ru-RU" dirty="0"/>
        </a:p>
      </dgm:t>
    </dgm:pt>
    <dgm:pt modelId="{9FB859A6-44E6-43D2-986D-C1ADB8739147}" type="parTrans" cxnId="{63978FF2-A354-4311-B31D-DF101E6458A9}">
      <dgm:prSet/>
      <dgm:spPr/>
      <dgm:t>
        <a:bodyPr/>
        <a:lstStyle/>
        <a:p>
          <a:endParaRPr lang="ru-RU"/>
        </a:p>
      </dgm:t>
    </dgm:pt>
    <dgm:pt modelId="{EA446239-289E-4574-8693-FC39E2AE399B}" type="sibTrans" cxnId="{63978FF2-A354-4311-B31D-DF101E6458A9}">
      <dgm:prSet/>
      <dgm:spPr/>
      <dgm:t>
        <a:bodyPr/>
        <a:lstStyle/>
        <a:p>
          <a:endParaRPr lang="ru-RU"/>
        </a:p>
      </dgm:t>
    </dgm:pt>
    <dgm:pt modelId="{F2B00525-6BF4-41D2-B64E-33F519659801}">
      <dgm:prSet/>
      <dgm:spPr/>
      <dgm:t>
        <a:bodyPr/>
        <a:lstStyle/>
        <a:p>
          <a:r>
            <a:rPr lang="ru-RU" dirty="0" smtClean="0"/>
            <a:t>Формирование отчета об исполнении бюджета предыдущего года</a:t>
          </a:r>
        </a:p>
      </dgm:t>
    </dgm:pt>
    <dgm:pt modelId="{A9FF2B68-D790-4A1E-81D0-32607C0C9AD9}" type="parTrans" cxnId="{69684EAF-FD33-480E-AF5B-9C6B6851CFF2}">
      <dgm:prSet/>
      <dgm:spPr/>
      <dgm:t>
        <a:bodyPr/>
        <a:lstStyle/>
        <a:p>
          <a:endParaRPr lang="ru-RU"/>
        </a:p>
      </dgm:t>
    </dgm:pt>
    <dgm:pt modelId="{FD183467-E214-456F-B6AB-CBE3EEC2449D}" type="sibTrans" cxnId="{69684EAF-FD33-480E-AF5B-9C6B6851CFF2}">
      <dgm:prSet/>
      <dgm:spPr/>
      <dgm:t>
        <a:bodyPr/>
        <a:lstStyle/>
        <a:p>
          <a:endParaRPr lang="ru-RU"/>
        </a:p>
      </dgm:t>
    </dgm:pt>
    <dgm:pt modelId="{79EC43A7-8F24-488E-B36E-C25457A611B9}">
      <dgm:prSet/>
      <dgm:spPr/>
      <dgm:t>
        <a:bodyPr/>
        <a:lstStyle/>
        <a:p>
          <a:r>
            <a:rPr lang="ru-RU" dirty="0" smtClean="0"/>
            <a:t>Утверждение отчета об исполнении бюджета предыдущего года</a:t>
          </a:r>
          <a:endParaRPr lang="ru-RU" dirty="0"/>
        </a:p>
      </dgm:t>
    </dgm:pt>
    <dgm:pt modelId="{CC8E2C93-1AE7-4440-94A2-367805ECFFE8}" type="parTrans" cxnId="{50DD0B76-D163-486B-8E0F-B742D8A322EC}">
      <dgm:prSet/>
      <dgm:spPr/>
      <dgm:t>
        <a:bodyPr/>
        <a:lstStyle/>
        <a:p>
          <a:endParaRPr lang="ru-RU"/>
        </a:p>
      </dgm:t>
    </dgm:pt>
    <dgm:pt modelId="{744E5472-EA6B-4A19-9033-4AE35C6615BF}" type="sibTrans" cxnId="{50DD0B76-D163-486B-8E0F-B742D8A322EC}">
      <dgm:prSet/>
      <dgm:spPr/>
      <dgm:t>
        <a:bodyPr/>
        <a:lstStyle/>
        <a:p>
          <a:endParaRPr lang="ru-RU"/>
        </a:p>
      </dgm:t>
    </dgm:pt>
    <dgm:pt modelId="{050EA909-93E6-4CC2-B893-1F2EC1F10D87}" type="pres">
      <dgm:prSet presAssocID="{FCB0081E-D30B-49DE-906B-8F5AF919CC0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5E2EEA-503E-443E-B6DA-1C9B72932FC1}" type="pres">
      <dgm:prSet presAssocID="{79598E09-FF6A-40D3-A78C-043A75E62181}" presName="node" presStyleLbl="node1" presStyleIdx="0" presStyleCnt="6" custScaleX="160028" custScaleY="1769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1E0F83-DCEE-46F6-B3E7-02342C1B2280}" type="pres">
      <dgm:prSet presAssocID="{79598E09-FF6A-40D3-A78C-043A75E62181}" presName="spNode" presStyleCnt="0"/>
      <dgm:spPr/>
    </dgm:pt>
    <dgm:pt modelId="{AD375B7F-2112-4E88-A619-53B856093F37}" type="pres">
      <dgm:prSet presAssocID="{2607D536-8DA8-4FB6-9AF7-87421457E33F}" presName="sibTrans" presStyleLbl="sibTrans1D1" presStyleIdx="0" presStyleCnt="6"/>
      <dgm:spPr/>
      <dgm:t>
        <a:bodyPr/>
        <a:lstStyle/>
        <a:p>
          <a:endParaRPr lang="ru-RU"/>
        </a:p>
      </dgm:t>
    </dgm:pt>
    <dgm:pt modelId="{226CF8D8-A8BA-4E3A-9536-B20FBB56564A}" type="pres">
      <dgm:prSet presAssocID="{6836C3B0-45AC-48E3-89B8-EA05562EF210}" presName="node" presStyleLbl="node1" presStyleIdx="1" presStyleCnt="6" custScaleX="179645" custScaleY="189411" custRadScaleRad="132862" custRadScaleInc="444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085D68-9FEC-4FCB-9219-96183282A52B}" type="pres">
      <dgm:prSet presAssocID="{6836C3B0-45AC-48E3-89B8-EA05562EF210}" presName="spNode" presStyleCnt="0"/>
      <dgm:spPr/>
    </dgm:pt>
    <dgm:pt modelId="{41FE7AB4-DFB2-4A50-8C8E-AF95C7D1FF8D}" type="pres">
      <dgm:prSet presAssocID="{581AA12E-5227-4174-A8F2-D288406AB827}" presName="sibTrans" presStyleLbl="sibTrans1D1" presStyleIdx="1" presStyleCnt="6"/>
      <dgm:spPr/>
      <dgm:t>
        <a:bodyPr/>
        <a:lstStyle/>
        <a:p>
          <a:endParaRPr lang="ru-RU"/>
        </a:p>
      </dgm:t>
    </dgm:pt>
    <dgm:pt modelId="{40C14F35-C643-4E72-B6DD-392C926B0951}" type="pres">
      <dgm:prSet presAssocID="{F2B00525-6BF4-41D2-B64E-33F519659801}" presName="node" presStyleLbl="node1" presStyleIdx="2" presStyleCnt="6" custScaleX="177190" custScaleY="176162" custRadScaleRad="135438" custRadScaleInc="-366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86A06-F49A-4886-8955-FB5F17DECFDC}" type="pres">
      <dgm:prSet presAssocID="{F2B00525-6BF4-41D2-B64E-33F519659801}" presName="spNode" presStyleCnt="0"/>
      <dgm:spPr/>
    </dgm:pt>
    <dgm:pt modelId="{86DD00D3-A750-41EB-BD86-EF2F23A5A069}" type="pres">
      <dgm:prSet presAssocID="{FD183467-E214-456F-B6AB-CBE3EEC2449D}" presName="sibTrans" presStyleLbl="sibTrans1D1" presStyleIdx="2" presStyleCnt="6"/>
      <dgm:spPr/>
      <dgm:t>
        <a:bodyPr/>
        <a:lstStyle/>
        <a:p>
          <a:endParaRPr lang="ru-RU"/>
        </a:p>
      </dgm:t>
    </dgm:pt>
    <dgm:pt modelId="{F659D202-35F8-4094-BB6E-ADA491609953}" type="pres">
      <dgm:prSet presAssocID="{79EC43A7-8F24-488E-B36E-C25457A611B9}" presName="node" presStyleLbl="node1" presStyleIdx="3" presStyleCnt="6" custScaleX="145041" custScaleY="1633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A432DF-3D4E-4C35-9FAB-602AE916EC1A}" type="pres">
      <dgm:prSet presAssocID="{79EC43A7-8F24-488E-B36E-C25457A611B9}" presName="spNode" presStyleCnt="0"/>
      <dgm:spPr/>
    </dgm:pt>
    <dgm:pt modelId="{E2199595-13F2-43F4-A8F6-E719FCA29CB5}" type="pres">
      <dgm:prSet presAssocID="{744E5472-EA6B-4A19-9033-4AE35C6615BF}" presName="sibTrans" presStyleLbl="sibTrans1D1" presStyleIdx="3" presStyleCnt="6"/>
      <dgm:spPr/>
      <dgm:t>
        <a:bodyPr/>
        <a:lstStyle/>
        <a:p>
          <a:endParaRPr lang="ru-RU"/>
        </a:p>
      </dgm:t>
    </dgm:pt>
    <dgm:pt modelId="{67E62798-2100-4FFF-9961-A567136DB928}" type="pres">
      <dgm:prSet presAssocID="{BB1444DD-9B95-470B-BE01-715D3682F892}" presName="node" presStyleLbl="node1" presStyleIdx="4" presStyleCnt="6" custScaleX="161545" custScaleY="148946" custRadScaleRad="136233" custRadScaleInc="437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94AEE6-23A6-470A-94AE-161803E60303}" type="pres">
      <dgm:prSet presAssocID="{BB1444DD-9B95-470B-BE01-715D3682F892}" presName="spNode" presStyleCnt="0"/>
      <dgm:spPr/>
    </dgm:pt>
    <dgm:pt modelId="{7B1DA9A8-87DF-4BA8-B753-BA14C41F0CF3}" type="pres">
      <dgm:prSet presAssocID="{48D8105A-384C-41CF-9EAA-5083D143EC1D}" presName="sibTrans" presStyleLbl="sibTrans1D1" presStyleIdx="4" presStyleCnt="6"/>
      <dgm:spPr/>
      <dgm:t>
        <a:bodyPr/>
        <a:lstStyle/>
        <a:p>
          <a:endParaRPr lang="ru-RU"/>
        </a:p>
      </dgm:t>
    </dgm:pt>
    <dgm:pt modelId="{EFB52796-DFD8-497B-B367-F0273EAE590C}" type="pres">
      <dgm:prSet presAssocID="{FFEE4CFC-5111-4ACB-95AF-133D52931C3D}" presName="node" presStyleLbl="node1" presStyleIdx="5" presStyleCnt="6" custScaleX="142063" custScaleY="194172" custRadScaleRad="127839" custRadScaleInc="-447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E5AF66-4796-4986-A631-902510FE704F}" type="pres">
      <dgm:prSet presAssocID="{FFEE4CFC-5111-4ACB-95AF-133D52931C3D}" presName="spNode" presStyleCnt="0"/>
      <dgm:spPr/>
    </dgm:pt>
    <dgm:pt modelId="{62C80D81-37E4-467A-98E1-30EFBBEC1776}" type="pres">
      <dgm:prSet presAssocID="{EA446239-289E-4574-8693-FC39E2AE399B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3B2D696B-6F88-40EF-9C64-A2186A89AAD2}" type="presOf" srcId="{2607D536-8DA8-4FB6-9AF7-87421457E33F}" destId="{AD375B7F-2112-4E88-A619-53B856093F37}" srcOrd="0" destOrd="0" presId="urn:microsoft.com/office/officeart/2005/8/layout/cycle5"/>
    <dgm:cxn modelId="{80761109-C391-4821-B0E4-603868AEA0EF}" type="presOf" srcId="{F2B00525-6BF4-41D2-B64E-33F519659801}" destId="{40C14F35-C643-4E72-B6DD-392C926B0951}" srcOrd="0" destOrd="0" presId="urn:microsoft.com/office/officeart/2005/8/layout/cycle5"/>
    <dgm:cxn modelId="{7D32B2F5-9BA9-49AF-BF41-20835A999FB8}" type="presOf" srcId="{FCB0081E-D30B-49DE-906B-8F5AF919CC05}" destId="{050EA909-93E6-4CC2-B893-1F2EC1F10D87}" srcOrd="0" destOrd="0" presId="urn:microsoft.com/office/officeart/2005/8/layout/cycle5"/>
    <dgm:cxn modelId="{D244997C-5A86-4F39-A993-3D6A2D41F4F9}" type="presOf" srcId="{FD183467-E214-456F-B6AB-CBE3EEC2449D}" destId="{86DD00D3-A750-41EB-BD86-EF2F23A5A069}" srcOrd="0" destOrd="0" presId="urn:microsoft.com/office/officeart/2005/8/layout/cycle5"/>
    <dgm:cxn modelId="{10897399-F7AD-4F27-BDFD-158C8345954A}" type="presOf" srcId="{EA446239-289E-4574-8693-FC39E2AE399B}" destId="{62C80D81-37E4-467A-98E1-30EFBBEC1776}" srcOrd="0" destOrd="0" presId="urn:microsoft.com/office/officeart/2005/8/layout/cycle5"/>
    <dgm:cxn modelId="{E347A71E-8732-482E-BDC3-9DCA375359AC}" type="presOf" srcId="{79598E09-FF6A-40D3-A78C-043A75E62181}" destId="{265E2EEA-503E-443E-B6DA-1C9B72932FC1}" srcOrd="0" destOrd="0" presId="urn:microsoft.com/office/officeart/2005/8/layout/cycle5"/>
    <dgm:cxn modelId="{FC55D7FD-6C3F-4188-AE2D-88C833852654}" srcId="{FCB0081E-D30B-49DE-906B-8F5AF919CC05}" destId="{BB1444DD-9B95-470B-BE01-715D3682F892}" srcOrd="4" destOrd="0" parTransId="{0C685A9A-2F9C-4F22-8D0E-C8BB64035099}" sibTransId="{48D8105A-384C-41CF-9EAA-5083D143EC1D}"/>
    <dgm:cxn modelId="{854E93DB-13A0-4A37-94E9-913D07933D71}" type="presOf" srcId="{744E5472-EA6B-4A19-9033-4AE35C6615BF}" destId="{E2199595-13F2-43F4-A8F6-E719FCA29CB5}" srcOrd="0" destOrd="0" presId="urn:microsoft.com/office/officeart/2005/8/layout/cycle5"/>
    <dgm:cxn modelId="{7F2C76EA-38E5-4E9D-9A79-F7469D0DF99E}" type="presOf" srcId="{6836C3B0-45AC-48E3-89B8-EA05562EF210}" destId="{226CF8D8-A8BA-4E3A-9536-B20FBB56564A}" srcOrd="0" destOrd="0" presId="urn:microsoft.com/office/officeart/2005/8/layout/cycle5"/>
    <dgm:cxn modelId="{93645209-2483-423E-A38A-8F9C8EB7255F}" type="presOf" srcId="{BB1444DD-9B95-470B-BE01-715D3682F892}" destId="{67E62798-2100-4FFF-9961-A567136DB928}" srcOrd="0" destOrd="0" presId="urn:microsoft.com/office/officeart/2005/8/layout/cycle5"/>
    <dgm:cxn modelId="{4A1C4E37-9B54-4CF8-8080-CD5734883597}" type="presOf" srcId="{48D8105A-384C-41CF-9EAA-5083D143EC1D}" destId="{7B1DA9A8-87DF-4BA8-B753-BA14C41F0CF3}" srcOrd="0" destOrd="0" presId="urn:microsoft.com/office/officeart/2005/8/layout/cycle5"/>
    <dgm:cxn modelId="{C8A20583-2A76-49AE-8A34-E9A5ECE4867A}" type="presOf" srcId="{581AA12E-5227-4174-A8F2-D288406AB827}" destId="{41FE7AB4-DFB2-4A50-8C8E-AF95C7D1FF8D}" srcOrd="0" destOrd="0" presId="urn:microsoft.com/office/officeart/2005/8/layout/cycle5"/>
    <dgm:cxn modelId="{63978FF2-A354-4311-B31D-DF101E6458A9}" srcId="{FCB0081E-D30B-49DE-906B-8F5AF919CC05}" destId="{FFEE4CFC-5111-4ACB-95AF-133D52931C3D}" srcOrd="5" destOrd="0" parTransId="{9FB859A6-44E6-43D2-986D-C1ADB8739147}" sibTransId="{EA446239-289E-4574-8693-FC39E2AE399B}"/>
    <dgm:cxn modelId="{2A241630-0034-45CD-829C-B405C91DA814}" type="presOf" srcId="{FFEE4CFC-5111-4ACB-95AF-133D52931C3D}" destId="{EFB52796-DFD8-497B-B367-F0273EAE590C}" srcOrd="0" destOrd="0" presId="urn:microsoft.com/office/officeart/2005/8/layout/cycle5"/>
    <dgm:cxn modelId="{E8EB3505-5B14-4B5E-921B-DF148A48FFA1}" srcId="{FCB0081E-D30B-49DE-906B-8F5AF919CC05}" destId="{6836C3B0-45AC-48E3-89B8-EA05562EF210}" srcOrd="1" destOrd="0" parTransId="{29035508-D60B-4F27-8A95-560642B26333}" sibTransId="{581AA12E-5227-4174-A8F2-D288406AB827}"/>
    <dgm:cxn modelId="{50DD0B76-D163-486B-8E0F-B742D8A322EC}" srcId="{FCB0081E-D30B-49DE-906B-8F5AF919CC05}" destId="{79EC43A7-8F24-488E-B36E-C25457A611B9}" srcOrd="3" destOrd="0" parTransId="{CC8E2C93-1AE7-4440-94A2-367805ECFFE8}" sibTransId="{744E5472-EA6B-4A19-9033-4AE35C6615BF}"/>
    <dgm:cxn modelId="{997FDF00-603B-443C-BDD3-9A98E15ACAA0}" type="presOf" srcId="{79EC43A7-8F24-488E-B36E-C25457A611B9}" destId="{F659D202-35F8-4094-BB6E-ADA491609953}" srcOrd="0" destOrd="0" presId="urn:microsoft.com/office/officeart/2005/8/layout/cycle5"/>
    <dgm:cxn modelId="{924619F9-0A3B-4DAC-9E2C-05A1BBEB61F6}" srcId="{FCB0081E-D30B-49DE-906B-8F5AF919CC05}" destId="{79598E09-FF6A-40D3-A78C-043A75E62181}" srcOrd="0" destOrd="0" parTransId="{2AF559C2-42F3-4C11-9661-92123DF209B5}" sibTransId="{2607D536-8DA8-4FB6-9AF7-87421457E33F}"/>
    <dgm:cxn modelId="{69684EAF-FD33-480E-AF5B-9C6B6851CFF2}" srcId="{FCB0081E-D30B-49DE-906B-8F5AF919CC05}" destId="{F2B00525-6BF4-41D2-B64E-33F519659801}" srcOrd="2" destOrd="0" parTransId="{A9FF2B68-D790-4A1E-81D0-32607C0C9AD9}" sibTransId="{FD183467-E214-456F-B6AB-CBE3EEC2449D}"/>
    <dgm:cxn modelId="{1E6004AA-B946-4A34-86A0-670DD9D895F9}" type="presParOf" srcId="{050EA909-93E6-4CC2-B893-1F2EC1F10D87}" destId="{265E2EEA-503E-443E-B6DA-1C9B72932FC1}" srcOrd="0" destOrd="0" presId="urn:microsoft.com/office/officeart/2005/8/layout/cycle5"/>
    <dgm:cxn modelId="{BE3D258B-4641-4008-ACE1-A96992D97993}" type="presParOf" srcId="{050EA909-93E6-4CC2-B893-1F2EC1F10D87}" destId="{CF1E0F83-DCEE-46F6-B3E7-02342C1B2280}" srcOrd="1" destOrd="0" presId="urn:microsoft.com/office/officeart/2005/8/layout/cycle5"/>
    <dgm:cxn modelId="{1595A4DB-6E7D-45F9-8B86-ADA6F818A1C0}" type="presParOf" srcId="{050EA909-93E6-4CC2-B893-1F2EC1F10D87}" destId="{AD375B7F-2112-4E88-A619-53B856093F37}" srcOrd="2" destOrd="0" presId="urn:microsoft.com/office/officeart/2005/8/layout/cycle5"/>
    <dgm:cxn modelId="{F6F59A70-84FD-45A0-8877-ED72859C4AC0}" type="presParOf" srcId="{050EA909-93E6-4CC2-B893-1F2EC1F10D87}" destId="{226CF8D8-A8BA-4E3A-9536-B20FBB56564A}" srcOrd="3" destOrd="0" presId="urn:microsoft.com/office/officeart/2005/8/layout/cycle5"/>
    <dgm:cxn modelId="{4CABD1C3-2E90-4F69-BF30-D045E68B03B9}" type="presParOf" srcId="{050EA909-93E6-4CC2-B893-1F2EC1F10D87}" destId="{18085D68-9FEC-4FCB-9219-96183282A52B}" srcOrd="4" destOrd="0" presId="urn:microsoft.com/office/officeart/2005/8/layout/cycle5"/>
    <dgm:cxn modelId="{9BC7415D-FE8C-4115-A3D3-988455F9118B}" type="presParOf" srcId="{050EA909-93E6-4CC2-B893-1F2EC1F10D87}" destId="{41FE7AB4-DFB2-4A50-8C8E-AF95C7D1FF8D}" srcOrd="5" destOrd="0" presId="urn:microsoft.com/office/officeart/2005/8/layout/cycle5"/>
    <dgm:cxn modelId="{70B51AD0-DF54-4959-A1C8-994333DA0477}" type="presParOf" srcId="{050EA909-93E6-4CC2-B893-1F2EC1F10D87}" destId="{40C14F35-C643-4E72-B6DD-392C926B0951}" srcOrd="6" destOrd="0" presId="urn:microsoft.com/office/officeart/2005/8/layout/cycle5"/>
    <dgm:cxn modelId="{ED0274D3-6E68-4409-81B9-19114CE849CC}" type="presParOf" srcId="{050EA909-93E6-4CC2-B893-1F2EC1F10D87}" destId="{CD686A06-F49A-4886-8955-FB5F17DECFDC}" srcOrd="7" destOrd="0" presId="urn:microsoft.com/office/officeart/2005/8/layout/cycle5"/>
    <dgm:cxn modelId="{2C104FB4-E750-40F1-BA02-CA9FFB21040F}" type="presParOf" srcId="{050EA909-93E6-4CC2-B893-1F2EC1F10D87}" destId="{86DD00D3-A750-41EB-BD86-EF2F23A5A069}" srcOrd="8" destOrd="0" presId="urn:microsoft.com/office/officeart/2005/8/layout/cycle5"/>
    <dgm:cxn modelId="{AB09DE4D-4748-47C5-ADCC-11CF1A040293}" type="presParOf" srcId="{050EA909-93E6-4CC2-B893-1F2EC1F10D87}" destId="{F659D202-35F8-4094-BB6E-ADA491609953}" srcOrd="9" destOrd="0" presId="urn:microsoft.com/office/officeart/2005/8/layout/cycle5"/>
    <dgm:cxn modelId="{36B2BBE4-EF0F-4482-AB74-B02D4487E677}" type="presParOf" srcId="{050EA909-93E6-4CC2-B893-1F2EC1F10D87}" destId="{39A432DF-3D4E-4C35-9FAB-602AE916EC1A}" srcOrd="10" destOrd="0" presId="urn:microsoft.com/office/officeart/2005/8/layout/cycle5"/>
    <dgm:cxn modelId="{0934B76D-F27C-4A13-A081-10745B171E8A}" type="presParOf" srcId="{050EA909-93E6-4CC2-B893-1F2EC1F10D87}" destId="{E2199595-13F2-43F4-A8F6-E719FCA29CB5}" srcOrd="11" destOrd="0" presId="urn:microsoft.com/office/officeart/2005/8/layout/cycle5"/>
    <dgm:cxn modelId="{12409E09-85FD-4366-9E1F-672FDB1C08BD}" type="presParOf" srcId="{050EA909-93E6-4CC2-B893-1F2EC1F10D87}" destId="{67E62798-2100-4FFF-9961-A567136DB928}" srcOrd="12" destOrd="0" presId="urn:microsoft.com/office/officeart/2005/8/layout/cycle5"/>
    <dgm:cxn modelId="{370EEE10-0211-478F-9F02-67116280A0F3}" type="presParOf" srcId="{050EA909-93E6-4CC2-B893-1F2EC1F10D87}" destId="{5B94AEE6-23A6-470A-94AE-161803E60303}" srcOrd="13" destOrd="0" presId="urn:microsoft.com/office/officeart/2005/8/layout/cycle5"/>
    <dgm:cxn modelId="{1A72D456-7D77-4B5C-8C36-0174D5A5D214}" type="presParOf" srcId="{050EA909-93E6-4CC2-B893-1F2EC1F10D87}" destId="{7B1DA9A8-87DF-4BA8-B753-BA14C41F0CF3}" srcOrd="14" destOrd="0" presId="urn:microsoft.com/office/officeart/2005/8/layout/cycle5"/>
    <dgm:cxn modelId="{24DECC1A-13FB-4E21-90D3-E622A17B7B82}" type="presParOf" srcId="{050EA909-93E6-4CC2-B893-1F2EC1F10D87}" destId="{EFB52796-DFD8-497B-B367-F0273EAE590C}" srcOrd="15" destOrd="0" presId="urn:microsoft.com/office/officeart/2005/8/layout/cycle5"/>
    <dgm:cxn modelId="{9636DCA2-4CF8-4F4C-9562-9DB910953EB8}" type="presParOf" srcId="{050EA909-93E6-4CC2-B893-1F2EC1F10D87}" destId="{42E5AF66-4796-4986-A631-902510FE704F}" srcOrd="16" destOrd="0" presId="urn:microsoft.com/office/officeart/2005/8/layout/cycle5"/>
    <dgm:cxn modelId="{202667D8-D13A-48B0-B559-F8628375794A}" type="presParOf" srcId="{050EA909-93E6-4CC2-B893-1F2EC1F10D87}" destId="{62C80D81-37E4-467A-98E1-30EFBBEC1776}" srcOrd="17" destOrd="0" presId="urn:microsoft.com/office/officeart/2005/8/layout/cycle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5655E5-6F7F-4224-B075-A3F1B8BCFD49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7F45C0-0FA6-4B92-8576-62837C91F9FB}">
      <dgm:prSet phldrT="[Текст]" custT="1"/>
      <dgm:spPr/>
      <dgm:t>
        <a:bodyPr/>
        <a:lstStyle/>
        <a:p>
          <a:r>
            <a:rPr lang="ru-RU" sz="2000" dirty="0" smtClean="0"/>
            <a:t>Составление проекта бюджета</a:t>
          </a:r>
        </a:p>
        <a:p>
          <a:r>
            <a:rPr lang="ru-RU" sz="2000" dirty="0" smtClean="0"/>
            <a:t>основывается на:</a:t>
          </a:r>
          <a:endParaRPr lang="ru-RU" sz="2000" dirty="0"/>
        </a:p>
      </dgm:t>
    </dgm:pt>
    <dgm:pt modelId="{96E1A838-E5B4-4007-9987-D9E5A1F90FB7}" type="parTrans" cxnId="{4059A52C-561D-4D01-B6DE-6CD625638EA4}">
      <dgm:prSet/>
      <dgm:spPr/>
      <dgm:t>
        <a:bodyPr/>
        <a:lstStyle/>
        <a:p>
          <a:endParaRPr lang="ru-RU"/>
        </a:p>
      </dgm:t>
    </dgm:pt>
    <dgm:pt modelId="{F6B1559F-8228-4F41-A404-4E3C5D8867DB}" type="sibTrans" cxnId="{4059A52C-561D-4D01-B6DE-6CD625638EA4}">
      <dgm:prSet/>
      <dgm:spPr/>
      <dgm:t>
        <a:bodyPr/>
        <a:lstStyle/>
        <a:p>
          <a:endParaRPr lang="ru-RU"/>
        </a:p>
      </dgm:t>
    </dgm:pt>
    <dgm:pt modelId="{A67561E4-7F77-44B8-8258-0D8971586613}">
      <dgm:prSet/>
      <dgm:spPr/>
      <dgm:t>
        <a:bodyPr/>
        <a:lstStyle/>
        <a:p>
          <a:endParaRPr lang="ru-RU"/>
        </a:p>
      </dgm:t>
    </dgm:pt>
    <dgm:pt modelId="{53E5B85D-EA08-41E8-8A54-D58757AF3D19}" type="parTrans" cxnId="{FB920AEA-182B-4FDA-80DB-143B5055E975}">
      <dgm:prSet/>
      <dgm:spPr/>
      <dgm:t>
        <a:bodyPr/>
        <a:lstStyle/>
        <a:p>
          <a:endParaRPr lang="ru-RU"/>
        </a:p>
      </dgm:t>
    </dgm:pt>
    <dgm:pt modelId="{A1D6C48A-DEDD-463E-B291-268C16C4D68F}" type="sibTrans" cxnId="{FB920AEA-182B-4FDA-80DB-143B5055E975}">
      <dgm:prSet/>
      <dgm:spPr/>
      <dgm:t>
        <a:bodyPr/>
        <a:lstStyle/>
        <a:p>
          <a:endParaRPr lang="ru-RU"/>
        </a:p>
      </dgm:t>
    </dgm:pt>
    <dgm:pt modelId="{2E011742-5C08-4347-A205-320ABF91BEAB}">
      <dgm:prSet/>
      <dgm:spPr/>
      <dgm:t>
        <a:bodyPr/>
        <a:lstStyle/>
        <a:p>
          <a:endParaRPr lang="ru-RU"/>
        </a:p>
      </dgm:t>
    </dgm:pt>
    <dgm:pt modelId="{F7801945-D6B5-492A-8446-F6651D95B1D5}" type="parTrans" cxnId="{48FA3BD1-BBD2-4D1C-ACC7-06D4E9B5F422}">
      <dgm:prSet/>
      <dgm:spPr/>
      <dgm:t>
        <a:bodyPr/>
        <a:lstStyle/>
        <a:p>
          <a:endParaRPr lang="ru-RU"/>
        </a:p>
      </dgm:t>
    </dgm:pt>
    <dgm:pt modelId="{4308491A-A908-413C-A88D-4653DB107864}" type="sibTrans" cxnId="{48FA3BD1-BBD2-4D1C-ACC7-06D4E9B5F422}">
      <dgm:prSet/>
      <dgm:spPr/>
      <dgm:t>
        <a:bodyPr/>
        <a:lstStyle/>
        <a:p>
          <a:endParaRPr lang="ru-RU"/>
        </a:p>
      </dgm:t>
    </dgm:pt>
    <dgm:pt modelId="{613AFC37-1EC0-4400-A2F3-29EDEE3DEB10}">
      <dgm:prSet/>
      <dgm:spPr/>
      <dgm:t>
        <a:bodyPr/>
        <a:lstStyle/>
        <a:p>
          <a:endParaRPr lang="ru-RU"/>
        </a:p>
      </dgm:t>
    </dgm:pt>
    <dgm:pt modelId="{660C26B8-CB78-462B-A31A-88900B3B5C6B}" type="parTrans" cxnId="{32BAA115-A9EB-44A6-B2CF-80BA5ED498B0}">
      <dgm:prSet/>
      <dgm:spPr/>
      <dgm:t>
        <a:bodyPr/>
        <a:lstStyle/>
        <a:p>
          <a:endParaRPr lang="ru-RU"/>
        </a:p>
      </dgm:t>
    </dgm:pt>
    <dgm:pt modelId="{1CEBDB0A-406F-4A54-B17C-284062CBCBB8}" type="sibTrans" cxnId="{32BAA115-A9EB-44A6-B2CF-80BA5ED498B0}">
      <dgm:prSet/>
      <dgm:spPr/>
      <dgm:t>
        <a:bodyPr/>
        <a:lstStyle/>
        <a:p>
          <a:endParaRPr lang="ru-RU"/>
        </a:p>
      </dgm:t>
    </dgm:pt>
    <dgm:pt modelId="{1B151EC9-9615-4534-99C0-819C036B5732}">
      <dgm:prSet/>
      <dgm:spPr/>
      <dgm:t>
        <a:bodyPr/>
        <a:lstStyle/>
        <a:p>
          <a:endParaRPr lang="ru-RU"/>
        </a:p>
      </dgm:t>
    </dgm:pt>
    <dgm:pt modelId="{96DFB0DA-75C6-4566-B891-4D19F6F3739C}" type="parTrans" cxnId="{C675F9A6-4060-4C69-9849-46C99A0F5D52}">
      <dgm:prSet/>
      <dgm:spPr/>
      <dgm:t>
        <a:bodyPr/>
        <a:lstStyle/>
        <a:p>
          <a:endParaRPr lang="ru-RU"/>
        </a:p>
      </dgm:t>
    </dgm:pt>
    <dgm:pt modelId="{CB7A999A-A497-4C97-B404-2A40DE41359E}" type="sibTrans" cxnId="{C675F9A6-4060-4C69-9849-46C99A0F5D52}">
      <dgm:prSet/>
      <dgm:spPr/>
      <dgm:t>
        <a:bodyPr/>
        <a:lstStyle/>
        <a:p>
          <a:endParaRPr lang="ru-RU"/>
        </a:p>
      </dgm:t>
    </dgm:pt>
    <dgm:pt modelId="{28ED5A11-CAAC-4AFB-9176-BE45340A276B}">
      <dgm:prSet/>
      <dgm:spPr/>
      <dgm:t>
        <a:bodyPr/>
        <a:lstStyle/>
        <a:p>
          <a:endParaRPr lang="ru-RU"/>
        </a:p>
      </dgm:t>
    </dgm:pt>
    <dgm:pt modelId="{06493317-3A3C-41A8-84CA-7A55AFB41261}" type="parTrans" cxnId="{9FF29ADA-1AF2-494B-A580-0B07220A5DC1}">
      <dgm:prSet/>
      <dgm:spPr/>
      <dgm:t>
        <a:bodyPr/>
        <a:lstStyle/>
        <a:p>
          <a:endParaRPr lang="ru-RU"/>
        </a:p>
      </dgm:t>
    </dgm:pt>
    <dgm:pt modelId="{49400846-B511-4DD3-BB67-C3291B318816}" type="sibTrans" cxnId="{9FF29ADA-1AF2-494B-A580-0B07220A5DC1}">
      <dgm:prSet/>
      <dgm:spPr/>
      <dgm:t>
        <a:bodyPr/>
        <a:lstStyle/>
        <a:p>
          <a:endParaRPr lang="ru-RU"/>
        </a:p>
      </dgm:t>
    </dgm:pt>
    <dgm:pt modelId="{66236CC1-CCA5-4D26-A409-2027E882BBC1}">
      <dgm:prSet custT="1"/>
      <dgm:spPr/>
      <dgm:t>
        <a:bodyPr/>
        <a:lstStyle/>
        <a:p>
          <a:r>
            <a:rPr lang="ru-RU" sz="1800" b="1" dirty="0" smtClean="0"/>
            <a:t>Бюджетном</a:t>
          </a:r>
        </a:p>
        <a:p>
          <a:r>
            <a:rPr lang="ru-RU" sz="1800" b="1" dirty="0" smtClean="0"/>
            <a:t>послании</a:t>
          </a:r>
        </a:p>
        <a:p>
          <a:r>
            <a:rPr lang="ru-RU" sz="1800" b="1" dirty="0" smtClean="0"/>
            <a:t>Президента</a:t>
          </a:r>
        </a:p>
        <a:p>
          <a:r>
            <a:rPr lang="ru-RU" sz="1800" b="1" dirty="0" smtClean="0"/>
            <a:t>Российской</a:t>
          </a:r>
        </a:p>
        <a:p>
          <a:r>
            <a:rPr lang="ru-RU" sz="1800" b="1" dirty="0" smtClean="0"/>
            <a:t>Федерации</a:t>
          </a:r>
          <a:endParaRPr lang="ru-RU" sz="1800" b="1" dirty="0"/>
        </a:p>
      </dgm:t>
    </dgm:pt>
    <dgm:pt modelId="{46B66D47-3EA4-4ECE-835C-23A9447E0258}" type="parTrans" cxnId="{6A4A25FC-096D-4325-839D-2D6F0454B18A}">
      <dgm:prSet/>
      <dgm:spPr/>
      <dgm:t>
        <a:bodyPr/>
        <a:lstStyle/>
        <a:p>
          <a:endParaRPr lang="ru-RU"/>
        </a:p>
      </dgm:t>
    </dgm:pt>
    <dgm:pt modelId="{0F49BCFE-46C9-4C74-8E5E-AC0154ABDCB8}" type="sibTrans" cxnId="{6A4A25FC-096D-4325-839D-2D6F0454B18A}">
      <dgm:prSet/>
      <dgm:spPr/>
      <dgm:t>
        <a:bodyPr/>
        <a:lstStyle/>
        <a:p>
          <a:endParaRPr lang="ru-RU"/>
        </a:p>
      </dgm:t>
    </dgm:pt>
    <dgm:pt modelId="{D90A81F4-FB8E-4773-981A-988CEF0045FF}" type="pres">
      <dgm:prSet presAssocID="{A25655E5-6F7F-4224-B075-A3F1B8BCFD4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65D4C1-BFB9-494F-9F5B-1AF77C8C05F0}" type="pres">
      <dgm:prSet presAssocID="{C77F45C0-0FA6-4B92-8576-62837C91F9FB}" presName="roof" presStyleLbl="dkBgShp" presStyleIdx="0" presStyleCnt="2" custScaleY="106369" custLinFactNeighborY="12284"/>
      <dgm:spPr/>
      <dgm:t>
        <a:bodyPr/>
        <a:lstStyle/>
        <a:p>
          <a:endParaRPr lang="ru-RU"/>
        </a:p>
      </dgm:t>
    </dgm:pt>
    <dgm:pt modelId="{427E744C-2E61-4613-9090-A2BB313FC8E1}" type="pres">
      <dgm:prSet presAssocID="{C77F45C0-0FA6-4B92-8576-62837C91F9FB}" presName="pillars" presStyleCnt="0"/>
      <dgm:spPr/>
    </dgm:pt>
    <dgm:pt modelId="{E597F6A7-8A06-422F-948B-04755541BF4F}" type="pres">
      <dgm:prSet presAssocID="{C77F45C0-0FA6-4B92-8576-62837C91F9FB}" presName="pillar1" presStyleLbl="node1" presStyleIdx="0" presStyleCnt="1" custScaleX="21274" custScaleY="77823" custLinFactNeighborX="-41337" custLinFactNeighborY="212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D6EF2D-DC92-46C1-B0C9-E1A418B86151}" type="pres">
      <dgm:prSet presAssocID="{C77F45C0-0FA6-4B92-8576-62837C91F9FB}" presName="base" presStyleLbl="dkBgShp" presStyleIdx="1" presStyleCnt="2" custScaleY="142117" custLinFactY="-400000" custLinFactNeighborY="-486351"/>
      <dgm:spPr/>
    </dgm:pt>
  </dgm:ptLst>
  <dgm:cxnLst>
    <dgm:cxn modelId="{48FA3BD1-BBD2-4D1C-ACC7-06D4E9B5F422}" srcId="{A25655E5-6F7F-4224-B075-A3F1B8BCFD49}" destId="{2E011742-5C08-4347-A205-320ABF91BEAB}" srcOrd="2" destOrd="0" parTransId="{F7801945-D6B5-492A-8446-F6651D95B1D5}" sibTransId="{4308491A-A908-413C-A88D-4653DB107864}"/>
    <dgm:cxn modelId="{6A4A25FC-096D-4325-839D-2D6F0454B18A}" srcId="{C77F45C0-0FA6-4B92-8576-62837C91F9FB}" destId="{66236CC1-CCA5-4D26-A409-2027E882BBC1}" srcOrd="0" destOrd="0" parTransId="{46B66D47-3EA4-4ECE-835C-23A9447E0258}" sibTransId="{0F49BCFE-46C9-4C74-8E5E-AC0154ABDCB8}"/>
    <dgm:cxn modelId="{598ABE71-98EC-4F76-AEED-D80C62955417}" type="presOf" srcId="{C77F45C0-0FA6-4B92-8576-62837C91F9FB}" destId="{0765D4C1-BFB9-494F-9F5B-1AF77C8C05F0}" srcOrd="0" destOrd="0" presId="urn:microsoft.com/office/officeart/2005/8/layout/hList3"/>
    <dgm:cxn modelId="{FB920AEA-182B-4FDA-80DB-143B5055E975}" srcId="{A25655E5-6F7F-4224-B075-A3F1B8BCFD49}" destId="{A67561E4-7F77-44B8-8258-0D8971586613}" srcOrd="1" destOrd="0" parTransId="{53E5B85D-EA08-41E8-8A54-D58757AF3D19}" sibTransId="{A1D6C48A-DEDD-463E-B291-268C16C4D68F}"/>
    <dgm:cxn modelId="{4059A52C-561D-4D01-B6DE-6CD625638EA4}" srcId="{A25655E5-6F7F-4224-B075-A3F1B8BCFD49}" destId="{C77F45C0-0FA6-4B92-8576-62837C91F9FB}" srcOrd="0" destOrd="0" parTransId="{96E1A838-E5B4-4007-9987-D9E5A1F90FB7}" sibTransId="{F6B1559F-8228-4F41-A404-4E3C5D8867DB}"/>
    <dgm:cxn modelId="{32BAA115-A9EB-44A6-B2CF-80BA5ED498B0}" srcId="{A25655E5-6F7F-4224-B075-A3F1B8BCFD49}" destId="{613AFC37-1EC0-4400-A2F3-29EDEE3DEB10}" srcOrd="3" destOrd="0" parTransId="{660C26B8-CB78-462B-A31A-88900B3B5C6B}" sibTransId="{1CEBDB0A-406F-4A54-B17C-284062CBCBB8}"/>
    <dgm:cxn modelId="{B124BAC0-8CAE-485B-B041-2B0F9E969DA5}" type="presOf" srcId="{66236CC1-CCA5-4D26-A409-2027E882BBC1}" destId="{E597F6A7-8A06-422F-948B-04755541BF4F}" srcOrd="0" destOrd="0" presId="urn:microsoft.com/office/officeart/2005/8/layout/hList3"/>
    <dgm:cxn modelId="{FF06EDBD-57C6-4666-873D-3CD6D5DAE6C1}" type="presOf" srcId="{A25655E5-6F7F-4224-B075-A3F1B8BCFD49}" destId="{D90A81F4-FB8E-4773-981A-988CEF0045FF}" srcOrd="0" destOrd="0" presId="urn:microsoft.com/office/officeart/2005/8/layout/hList3"/>
    <dgm:cxn modelId="{9FF29ADA-1AF2-494B-A580-0B07220A5DC1}" srcId="{A25655E5-6F7F-4224-B075-A3F1B8BCFD49}" destId="{28ED5A11-CAAC-4AFB-9176-BE45340A276B}" srcOrd="5" destOrd="0" parTransId="{06493317-3A3C-41A8-84CA-7A55AFB41261}" sibTransId="{49400846-B511-4DD3-BB67-C3291B318816}"/>
    <dgm:cxn modelId="{C675F9A6-4060-4C69-9849-46C99A0F5D52}" srcId="{A25655E5-6F7F-4224-B075-A3F1B8BCFD49}" destId="{1B151EC9-9615-4534-99C0-819C036B5732}" srcOrd="4" destOrd="0" parTransId="{96DFB0DA-75C6-4566-B891-4D19F6F3739C}" sibTransId="{CB7A999A-A497-4C97-B404-2A40DE41359E}"/>
    <dgm:cxn modelId="{5259B7B4-3CF6-4DFC-BEAB-5E034A6B1AE4}" type="presParOf" srcId="{D90A81F4-FB8E-4773-981A-988CEF0045FF}" destId="{0765D4C1-BFB9-494F-9F5B-1AF77C8C05F0}" srcOrd="0" destOrd="0" presId="urn:microsoft.com/office/officeart/2005/8/layout/hList3"/>
    <dgm:cxn modelId="{37D19145-F5AC-4826-86A3-FA1F2FEBE0A3}" type="presParOf" srcId="{D90A81F4-FB8E-4773-981A-988CEF0045FF}" destId="{427E744C-2E61-4613-9090-A2BB313FC8E1}" srcOrd="1" destOrd="0" presId="urn:microsoft.com/office/officeart/2005/8/layout/hList3"/>
    <dgm:cxn modelId="{463A0802-ECCC-4C51-9CDC-20231090072E}" type="presParOf" srcId="{427E744C-2E61-4613-9090-A2BB313FC8E1}" destId="{E597F6A7-8A06-422F-948B-04755541BF4F}" srcOrd="0" destOrd="0" presId="urn:microsoft.com/office/officeart/2005/8/layout/hList3"/>
    <dgm:cxn modelId="{D1EE6907-16A5-43D9-90A1-5651F4833824}" type="presParOf" srcId="{D90A81F4-FB8E-4773-981A-988CEF0045FF}" destId="{7ED6EF2D-DC92-46C1-B0C9-E1A418B86151}" srcOrd="2" destOrd="0" presId="urn:microsoft.com/office/officeart/2005/8/layout/hLis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0EE9D2-7085-48C2-9C8E-2A57CB3A194D}">
      <dsp:nvSpPr>
        <dsp:cNvPr id="0" name=""/>
        <dsp:cNvSpPr/>
      </dsp:nvSpPr>
      <dsp:spPr>
        <a:xfrm rot="5400000">
          <a:off x="4297758" y="-1533161"/>
          <a:ext cx="1249523" cy="46329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Предоставляются без определения конкретной цели их использования</a:t>
          </a:r>
          <a:endParaRPr lang="ru-RU" sz="1900" kern="1200" dirty="0"/>
        </a:p>
      </dsp:txBody>
      <dsp:txXfrm rot="5400000">
        <a:off x="4297758" y="-1533161"/>
        <a:ext cx="1249523" cy="4632960"/>
      </dsp:txXfrm>
    </dsp:sp>
    <dsp:sp modelId="{4DBB5F88-AFEE-4E26-AC1C-EEB49B2EA66D}">
      <dsp:nvSpPr>
        <dsp:cNvPr id="0" name=""/>
        <dsp:cNvSpPr/>
      </dsp:nvSpPr>
      <dsp:spPr>
        <a:xfrm>
          <a:off x="0" y="2366"/>
          <a:ext cx="2606040" cy="15619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Дотации (от лат. «</a:t>
          </a:r>
          <a:r>
            <a:rPr lang="ru-RU" sz="1200" kern="1200" dirty="0" err="1" smtClean="0"/>
            <a:t>Dotatio</a:t>
          </a:r>
          <a:r>
            <a:rPr lang="ru-RU" sz="1200" kern="1200" dirty="0" smtClean="0"/>
            <a:t>» - дар,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пожертвование)</a:t>
          </a:r>
          <a:endParaRPr lang="ru-RU" sz="1200" kern="1200" dirty="0"/>
        </a:p>
      </dsp:txBody>
      <dsp:txXfrm>
        <a:off x="0" y="2366"/>
        <a:ext cx="2606040" cy="1561904"/>
      </dsp:txXfrm>
    </dsp:sp>
    <dsp:sp modelId="{2CBB862B-4F57-4BC5-A1B6-7F6727B25705}">
      <dsp:nvSpPr>
        <dsp:cNvPr id="0" name=""/>
        <dsp:cNvSpPr/>
      </dsp:nvSpPr>
      <dsp:spPr>
        <a:xfrm rot="5400000">
          <a:off x="4297758" y="106839"/>
          <a:ext cx="1249523" cy="46329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Предоставляются на финансирование«переданных» другим публично-правовым образованиям полномочий</a:t>
          </a:r>
          <a:endParaRPr lang="ru-RU" sz="1900" kern="1200" dirty="0"/>
        </a:p>
      </dsp:txBody>
      <dsp:txXfrm rot="5400000">
        <a:off x="4297758" y="106839"/>
        <a:ext cx="1249523" cy="4632960"/>
      </dsp:txXfrm>
    </dsp:sp>
    <dsp:sp modelId="{369C6B34-271E-4EA0-B274-6DAC192281FD}">
      <dsp:nvSpPr>
        <dsp:cNvPr id="0" name=""/>
        <dsp:cNvSpPr/>
      </dsp:nvSpPr>
      <dsp:spPr>
        <a:xfrm>
          <a:off x="0" y="1642366"/>
          <a:ext cx="2606040" cy="15619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Субвенции (от лат. «</a:t>
          </a:r>
          <a:r>
            <a:rPr lang="en-US" sz="1200" kern="1200" dirty="0" err="1" smtClean="0"/>
            <a:t>Subvenire</a:t>
          </a:r>
          <a:r>
            <a:rPr lang="en-US" sz="1200" kern="1200" dirty="0" smtClean="0"/>
            <a:t>» -</a:t>
          </a:r>
          <a:endParaRPr lang="ru-RU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приходить на помощь)</a:t>
          </a:r>
          <a:endParaRPr lang="ru-RU" sz="1200" kern="1200" dirty="0"/>
        </a:p>
      </dsp:txBody>
      <dsp:txXfrm>
        <a:off x="0" y="1642366"/>
        <a:ext cx="2606040" cy="1561904"/>
      </dsp:txXfrm>
    </dsp:sp>
    <dsp:sp modelId="{912D0762-36D6-4318-9F59-D17E9A24D383}">
      <dsp:nvSpPr>
        <dsp:cNvPr id="0" name=""/>
        <dsp:cNvSpPr/>
      </dsp:nvSpPr>
      <dsp:spPr>
        <a:xfrm rot="5400000">
          <a:off x="4297758" y="1746839"/>
          <a:ext cx="1249523" cy="46329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Предоставляются на условиях долевого </a:t>
          </a:r>
          <a:r>
            <a:rPr lang="ru-RU" sz="1900" kern="1200" dirty="0" err="1" smtClean="0"/>
            <a:t>софинансирования</a:t>
          </a:r>
          <a:r>
            <a:rPr lang="ru-RU" sz="1900" kern="1200" dirty="0" smtClean="0"/>
            <a:t> расходов других бюджетов</a:t>
          </a:r>
          <a:endParaRPr lang="ru-RU" sz="1900" kern="1200" dirty="0"/>
        </a:p>
      </dsp:txBody>
      <dsp:txXfrm rot="5400000">
        <a:off x="4297758" y="1746839"/>
        <a:ext cx="1249523" cy="4632960"/>
      </dsp:txXfrm>
    </dsp:sp>
    <dsp:sp modelId="{B4BB6E56-84A6-4F19-9C4B-4D05559566C9}">
      <dsp:nvSpPr>
        <dsp:cNvPr id="0" name=""/>
        <dsp:cNvSpPr/>
      </dsp:nvSpPr>
      <dsp:spPr>
        <a:xfrm>
          <a:off x="0" y="3282366"/>
          <a:ext cx="2606040" cy="15619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Субсидии (от лат. «</a:t>
          </a:r>
          <a:r>
            <a:rPr lang="en-US" sz="1200" kern="1200" dirty="0" err="1" smtClean="0"/>
            <a:t>Subsidium</a:t>
          </a:r>
          <a:r>
            <a:rPr lang="en-US" sz="1200" kern="1200" dirty="0" smtClean="0"/>
            <a:t>» -</a:t>
          </a:r>
          <a:endParaRPr lang="ru-RU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поддержка)</a:t>
          </a:r>
          <a:endParaRPr lang="ru-RU" sz="1200" kern="1200" dirty="0"/>
        </a:p>
      </dsp:txBody>
      <dsp:txXfrm>
        <a:off x="0" y="3282366"/>
        <a:ext cx="2606040" cy="156190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5E2EEA-503E-443E-B6DA-1C9B72932FC1}">
      <dsp:nvSpPr>
        <dsp:cNvPr id="0" name=""/>
        <dsp:cNvSpPr/>
      </dsp:nvSpPr>
      <dsp:spPr>
        <a:xfrm>
          <a:off x="2516864" y="-294891"/>
          <a:ext cx="2087233" cy="15000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Утверждение бюджета очередного года</a:t>
          </a:r>
          <a:endParaRPr lang="ru-RU" sz="1400" kern="1200" dirty="0"/>
        </a:p>
      </dsp:txBody>
      <dsp:txXfrm>
        <a:off x="2516864" y="-294891"/>
        <a:ext cx="2087233" cy="1500028"/>
      </dsp:txXfrm>
    </dsp:sp>
    <dsp:sp modelId="{AD375B7F-2112-4E88-A619-53B856093F37}">
      <dsp:nvSpPr>
        <dsp:cNvPr id="0" name=""/>
        <dsp:cNvSpPr/>
      </dsp:nvSpPr>
      <dsp:spPr>
        <a:xfrm>
          <a:off x="3193915" y="661350"/>
          <a:ext cx="3994002" cy="3994002"/>
        </a:xfrm>
        <a:custGeom>
          <a:avLst/>
          <a:gdLst/>
          <a:ahLst/>
          <a:cxnLst/>
          <a:rect l="0" t="0" r="0" b="0"/>
          <a:pathLst>
            <a:path>
              <a:moveTo>
                <a:pt x="1593124" y="41266"/>
              </a:moveTo>
              <a:arcTo wR="1997001" hR="1997001" stAng="15499915" swAng="991251"/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CF8D8-A8BA-4E3A-9536-B20FBB56564A}">
      <dsp:nvSpPr>
        <dsp:cNvPr id="0" name=""/>
        <dsp:cNvSpPr/>
      </dsp:nvSpPr>
      <dsp:spPr>
        <a:xfrm>
          <a:off x="4864030" y="693366"/>
          <a:ext cx="2343096" cy="16058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Исполнение бюджета в текущем году</a:t>
          </a:r>
          <a:endParaRPr lang="ru-RU" sz="1400" kern="1200" dirty="0"/>
        </a:p>
      </dsp:txBody>
      <dsp:txXfrm>
        <a:off x="4864030" y="693366"/>
        <a:ext cx="2343096" cy="1605807"/>
      </dsp:txXfrm>
    </dsp:sp>
    <dsp:sp modelId="{41FE7AB4-DFB2-4A50-8C8E-AF95C7D1FF8D}">
      <dsp:nvSpPr>
        <dsp:cNvPr id="0" name=""/>
        <dsp:cNvSpPr/>
      </dsp:nvSpPr>
      <dsp:spPr>
        <a:xfrm>
          <a:off x="2255571" y="701091"/>
          <a:ext cx="3994002" cy="3994002"/>
        </a:xfrm>
        <a:custGeom>
          <a:avLst/>
          <a:gdLst/>
          <a:ahLst/>
          <a:cxnLst/>
          <a:rect l="0" t="0" r="0" b="0"/>
          <a:pathLst>
            <a:path>
              <a:moveTo>
                <a:pt x="3969755" y="1686749"/>
              </a:moveTo>
              <a:arcTo wR="1997001" hR="1997001" stAng="21063744" swAng="467003"/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C14F35-C643-4E72-B6DD-392C926B0951}">
      <dsp:nvSpPr>
        <dsp:cNvPr id="0" name=""/>
        <dsp:cNvSpPr/>
      </dsp:nvSpPr>
      <dsp:spPr>
        <a:xfrm>
          <a:off x="4900621" y="2747966"/>
          <a:ext cx="2311075" cy="1493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Формирование отчета об исполнении бюджета предыдущего года</a:t>
          </a:r>
        </a:p>
      </dsp:txBody>
      <dsp:txXfrm>
        <a:off x="4900621" y="2747966"/>
        <a:ext cx="2311075" cy="1493484"/>
      </dsp:txXfrm>
    </dsp:sp>
    <dsp:sp modelId="{86DD00D3-A750-41EB-BD86-EF2F23A5A069}">
      <dsp:nvSpPr>
        <dsp:cNvPr id="0" name=""/>
        <dsp:cNvSpPr/>
      </dsp:nvSpPr>
      <dsp:spPr>
        <a:xfrm>
          <a:off x="3104749" y="307728"/>
          <a:ext cx="3994002" cy="3994002"/>
        </a:xfrm>
        <a:custGeom>
          <a:avLst/>
          <a:gdLst/>
          <a:ahLst/>
          <a:cxnLst/>
          <a:rect l="0" t="0" r="0" b="0"/>
          <a:pathLst>
            <a:path>
              <a:moveTo>
                <a:pt x="2271490" y="3975048"/>
              </a:moveTo>
              <a:arcTo wR="1997001" hR="1997001" stAng="4925978" swAng="1141995"/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59D202-35F8-4094-BB6E-ADA491609953}">
      <dsp:nvSpPr>
        <dsp:cNvPr id="0" name=""/>
        <dsp:cNvSpPr/>
      </dsp:nvSpPr>
      <dsp:spPr>
        <a:xfrm>
          <a:off x="2614601" y="3756723"/>
          <a:ext cx="1891758" cy="1384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Утверждение отчета об исполнении бюджета предыдущего года</a:t>
          </a:r>
          <a:endParaRPr lang="ru-RU" sz="1400" kern="1200" dirty="0"/>
        </a:p>
      </dsp:txBody>
      <dsp:txXfrm>
        <a:off x="2614601" y="3756723"/>
        <a:ext cx="1891758" cy="1384805"/>
      </dsp:txXfrm>
    </dsp:sp>
    <dsp:sp modelId="{E2199595-13F2-43F4-A8F6-E719FCA29CB5}">
      <dsp:nvSpPr>
        <dsp:cNvPr id="0" name=""/>
        <dsp:cNvSpPr/>
      </dsp:nvSpPr>
      <dsp:spPr>
        <a:xfrm>
          <a:off x="234334" y="254030"/>
          <a:ext cx="3994002" cy="3994002"/>
        </a:xfrm>
        <a:custGeom>
          <a:avLst/>
          <a:gdLst/>
          <a:ahLst/>
          <a:cxnLst/>
          <a:rect l="0" t="0" r="0" b="0"/>
          <a:pathLst>
            <a:path>
              <a:moveTo>
                <a:pt x="2139203" y="3988933"/>
              </a:moveTo>
              <a:arcTo wR="1997001" hR="1997001" stAng="5154999" swAng="1290501"/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E62798-2100-4FFF-9961-A567136DB928}">
      <dsp:nvSpPr>
        <dsp:cNvPr id="0" name=""/>
        <dsp:cNvSpPr/>
      </dsp:nvSpPr>
      <dsp:spPr>
        <a:xfrm>
          <a:off x="0" y="2806825"/>
          <a:ext cx="2107019" cy="12627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Составление проекта бюджета очередного года</a:t>
          </a:r>
          <a:endParaRPr lang="ru-RU" sz="1400" kern="1200" dirty="0"/>
        </a:p>
      </dsp:txBody>
      <dsp:txXfrm>
        <a:off x="0" y="2806825"/>
        <a:ext cx="2107019" cy="1262749"/>
      </dsp:txXfrm>
    </dsp:sp>
    <dsp:sp modelId="{7B1DA9A8-87DF-4BA8-B753-BA14C41F0CF3}">
      <dsp:nvSpPr>
        <dsp:cNvPr id="0" name=""/>
        <dsp:cNvSpPr/>
      </dsp:nvSpPr>
      <dsp:spPr>
        <a:xfrm>
          <a:off x="869538" y="1095007"/>
          <a:ext cx="3994002" cy="3994002"/>
        </a:xfrm>
        <a:custGeom>
          <a:avLst/>
          <a:gdLst/>
          <a:ahLst/>
          <a:cxnLst/>
          <a:rect l="0" t="0" r="0" b="0"/>
          <a:pathLst>
            <a:path>
              <a:moveTo>
                <a:pt x="35858" y="1620260"/>
              </a:moveTo>
              <a:arcTo wR="1997001" hR="1997001" stAng="11452452" swAng="481323"/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B52796-DFD8-497B-B367-F0273EAE590C}">
      <dsp:nvSpPr>
        <dsp:cNvPr id="0" name=""/>
        <dsp:cNvSpPr/>
      </dsp:nvSpPr>
      <dsp:spPr>
        <a:xfrm>
          <a:off x="251472" y="711982"/>
          <a:ext cx="1852917" cy="16461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Рассмотрение проекта бюджета очередного года</a:t>
          </a:r>
          <a:endParaRPr lang="ru-RU" sz="1400" kern="1200" dirty="0"/>
        </a:p>
      </dsp:txBody>
      <dsp:txXfrm>
        <a:off x="251472" y="711982"/>
        <a:ext cx="1852917" cy="1646171"/>
      </dsp:txXfrm>
    </dsp:sp>
    <dsp:sp modelId="{62C80D81-37E4-467A-98E1-30EFBBEC1776}">
      <dsp:nvSpPr>
        <dsp:cNvPr id="0" name=""/>
        <dsp:cNvSpPr/>
      </dsp:nvSpPr>
      <dsp:spPr>
        <a:xfrm>
          <a:off x="18802" y="685634"/>
          <a:ext cx="3994002" cy="3994002"/>
        </a:xfrm>
        <a:custGeom>
          <a:avLst/>
          <a:gdLst/>
          <a:ahLst/>
          <a:cxnLst/>
          <a:rect l="0" t="0" r="0" b="0"/>
          <a:pathLst>
            <a:path>
              <a:moveTo>
                <a:pt x="1837462" y="6382"/>
              </a:moveTo>
              <a:arcTo wR="1997001" hR="1997001" stAng="15925068" swAng="862677"/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65D4C1-BFB9-494F-9F5B-1AF77C8C05F0}">
      <dsp:nvSpPr>
        <dsp:cNvPr id="0" name=""/>
        <dsp:cNvSpPr/>
      </dsp:nvSpPr>
      <dsp:spPr>
        <a:xfrm>
          <a:off x="0" y="119727"/>
          <a:ext cx="7239000" cy="154649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Составление проекта бюджета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основывается на:</a:t>
          </a:r>
          <a:endParaRPr lang="ru-RU" sz="2000" kern="1200" dirty="0"/>
        </a:p>
      </dsp:txBody>
      <dsp:txXfrm>
        <a:off x="0" y="119727"/>
        <a:ext cx="7239000" cy="1546494"/>
      </dsp:txXfrm>
    </dsp:sp>
    <dsp:sp modelId="{E597F6A7-8A06-422F-948B-04755541BF4F}">
      <dsp:nvSpPr>
        <dsp:cNvPr id="0" name=""/>
        <dsp:cNvSpPr/>
      </dsp:nvSpPr>
      <dsp:spPr>
        <a:xfrm>
          <a:off x="0" y="2428892"/>
          <a:ext cx="1540024" cy="23760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Бюджетном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послании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Президента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Российской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Федерации</a:t>
          </a:r>
          <a:endParaRPr lang="ru-RU" sz="1800" b="1" kern="1200" dirty="0"/>
        </a:p>
      </dsp:txBody>
      <dsp:txXfrm>
        <a:off x="0" y="2428892"/>
        <a:ext cx="1540024" cy="2376077"/>
      </dsp:txXfrm>
    </dsp:sp>
    <dsp:sp modelId="{7ED6EF2D-DC92-46C1-B0C9-E1A418B86151}">
      <dsp:nvSpPr>
        <dsp:cNvPr id="0" name=""/>
        <dsp:cNvSpPr/>
      </dsp:nvSpPr>
      <dsp:spPr>
        <a:xfrm>
          <a:off x="0" y="1416189"/>
          <a:ext cx="7239000" cy="48212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D664C-2D40-45E5-87BE-F2B25B6D165F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66EEC-BB67-42B8-A887-449B924F9F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66EEC-BB67-42B8-A887-449B924F9F0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66EEC-BB67-42B8-A887-449B924F9F0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66695D-8A40-42C8-8715-BAC06D78E37D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201977A-8E61-4838-9615-8074CC7501CE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01977A-8E61-4838-9615-8074CC7501CE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201977A-8E61-4838-9615-8074CC7501CE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01977A-8E61-4838-9615-8074CC7501CE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01977A-8E61-4838-9615-8074CC7501CE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01977A-8E61-4838-9615-8074CC7501CE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01977A-8E61-4838-9615-8074CC7501CE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01977A-8E61-4838-9615-8074CC7501CE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01977A-8E61-4838-9615-8074CC7501CE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01977A-8E61-4838-9615-8074CC7501CE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01977A-8E61-4838-9615-8074CC7501CE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201977A-8E61-4838-9615-8074CC7501CE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86116" y="1000108"/>
            <a:ext cx="5186152" cy="2286016"/>
          </a:xfrm>
        </p:spPr>
        <p:txBody>
          <a:bodyPr>
            <a:noAutofit/>
          </a:bodyPr>
          <a:lstStyle/>
          <a:p>
            <a:pPr algn="ctr"/>
            <a: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105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105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105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105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105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105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105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105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1050" spc="150" dirty="0" err="1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МуНИЦИПАЛЬНОЕ</a:t>
            </a:r>
            <a:r>
              <a:rPr lang="ru-RU" sz="105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</a:t>
            </a:r>
            <a:r>
              <a:rPr lang="ru-RU" sz="105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ОБРАЗОВАНИЕ «ОЗЕРСКИЙ СЕЛЬСОВЕТ» ЩИГРОВСКОГО РАЙОНА КУРСКОЙ ОБЛАСТИ</a:t>
            </a:r>
            <a: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</a:t>
            </a:r>
            <a:b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2800" dirty="0" smtClean="0"/>
              <a:t>Бюджет</a:t>
            </a:r>
            <a:br>
              <a:rPr lang="ru-RU" sz="2800" dirty="0" smtClean="0"/>
            </a:br>
            <a:r>
              <a:rPr lang="ru-RU" sz="2800" dirty="0" smtClean="0"/>
              <a:t>для граждан </a:t>
            </a:r>
            <a:br>
              <a:rPr lang="ru-RU" sz="2800" dirty="0" smtClean="0"/>
            </a:br>
            <a:r>
              <a:rPr lang="ru-RU" sz="2800" dirty="0" smtClean="0"/>
              <a:t>на </a:t>
            </a:r>
            <a:r>
              <a:rPr lang="ru-RU" sz="2800" dirty="0" smtClean="0"/>
              <a:t>2023 </a:t>
            </a:r>
            <a:r>
              <a:rPr lang="ru-RU" sz="2800" dirty="0" smtClean="0"/>
              <a:t>год и на плановый период </a:t>
            </a:r>
            <a:r>
              <a:rPr lang="ru-RU" sz="2800" dirty="0" smtClean="0"/>
              <a:t>2024 </a:t>
            </a:r>
            <a:r>
              <a:rPr lang="ru-RU" sz="2800" dirty="0" smtClean="0"/>
              <a:t>и </a:t>
            </a:r>
            <a:r>
              <a:rPr lang="ru-RU" sz="2800" dirty="0" smtClean="0"/>
              <a:t>2025 </a:t>
            </a:r>
            <a:r>
              <a:rPr lang="ru-RU" sz="2800" dirty="0" smtClean="0"/>
              <a:t>годов</a:t>
            </a:r>
            <a:r>
              <a:rPr lang="ru-RU" sz="2800" b="1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2800" b="1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endParaRPr lang="ru-RU" sz="2800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C0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43306" y="5214950"/>
            <a:ext cx="5114778" cy="1101248"/>
          </a:xfrm>
        </p:spPr>
        <p:txBody>
          <a:bodyPr>
            <a:normAutofit fontScale="92500" lnSpcReduction="20000"/>
          </a:bodyPr>
          <a:lstStyle/>
          <a:p>
            <a:endParaRPr lang="ru-RU" sz="2800" b="1" i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C0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r>
              <a:rPr lang="ru-RU" sz="28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Глава Озерского сельсовета</a:t>
            </a:r>
            <a:br>
              <a:rPr lang="ru-RU" sz="28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ru-RU" sz="28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Бартенев Ю.А.</a:t>
            </a:r>
            <a:endParaRPr lang="ru-RU" sz="2800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57752" y="3143248"/>
            <a:ext cx="2071702" cy="1928826"/>
          </a:xfrm>
          <a:prstGeom prst="rect">
            <a:avLst/>
          </a:prstGeom>
        </p:spPr>
      </p:pic>
      <p:pic>
        <p:nvPicPr>
          <p:cNvPr id="1026" name="Рисунок 1" descr="E:\фотки сс\S630353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3071802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Рисунок 2" descr="E:\фотки сс\SDC1018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428868"/>
            <a:ext cx="307180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F:\DCIM\100SSCAM\SDC1029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572008"/>
            <a:ext cx="3071802" cy="228599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406382" y="285728"/>
            <a:ext cx="8208912" cy="857960"/>
          </a:xfrm>
          <a:prstGeom prst="rect">
            <a:avLst/>
          </a:prstGeom>
        </p:spPr>
        <p:txBody>
          <a:bodyPr anchor="ctr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Основные параметры бюджета</a:t>
            </a:r>
            <a:endParaRPr lang="ru-RU" sz="3200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C0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0" y="1071546"/>
          <a:ext cx="7308304" cy="4714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785786" y="5572140"/>
            <a:ext cx="1486518" cy="642942"/>
          </a:xfrm>
          <a:prstGeom prst="roundRect">
            <a:avLst/>
          </a:prstGeom>
          <a:solidFill>
            <a:srgbClr val="E1FA84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2023 </a:t>
            </a:r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год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28926" y="5572140"/>
            <a:ext cx="1143008" cy="697280"/>
          </a:xfrm>
          <a:prstGeom prst="roundRect">
            <a:avLst/>
          </a:prstGeom>
          <a:solidFill>
            <a:srgbClr val="E1FA84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2024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год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00628" y="5572140"/>
            <a:ext cx="1143008" cy="642942"/>
          </a:xfrm>
          <a:prstGeom prst="roundRect">
            <a:avLst/>
          </a:prstGeom>
          <a:solidFill>
            <a:srgbClr val="E1FA84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2025 </a:t>
            </a:r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год</a:t>
            </a:r>
          </a:p>
        </p:txBody>
      </p:sp>
      <p:sp>
        <p:nvSpPr>
          <p:cNvPr id="19463" name="TextBox 12"/>
          <p:cNvSpPr txBox="1">
            <a:spLocks noChangeArrowheads="1"/>
          </p:cNvSpPr>
          <p:nvPr/>
        </p:nvSpPr>
        <p:spPr bwMode="auto">
          <a:xfrm>
            <a:off x="1" y="1357298"/>
            <a:ext cx="1168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</a:rPr>
              <a:t>тыс. </a:t>
            </a:r>
            <a:r>
              <a:rPr lang="ru-RU" sz="1600" b="1" dirty="0">
                <a:latin typeface="Times New Roman" pitchFamily="18" charset="0"/>
              </a:rPr>
              <a:t>руб.</a:t>
            </a:r>
          </a:p>
        </p:txBody>
      </p:sp>
      <p:sp>
        <p:nvSpPr>
          <p:cNvPr id="38" name="TextBox 3"/>
          <p:cNvSpPr txBox="1"/>
          <p:nvPr/>
        </p:nvSpPr>
        <p:spPr bwMode="auto">
          <a:xfrm>
            <a:off x="5500694" y="1428737"/>
            <a:ext cx="1428760" cy="785818"/>
          </a:xfrm>
          <a:prstGeom prst="rect">
            <a:avLst/>
          </a:prstGeom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err="1" smtClean="0">
                <a:solidFill>
                  <a:schemeClr val="tx2">
                    <a:lumMod val="10000"/>
                    <a:lumOff val="90000"/>
                  </a:schemeClr>
                </a:solidFill>
              </a:rPr>
              <a:t>официт</a:t>
            </a:r>
            <a:endParaRPr lang="ru-RU" sz="1600" b="1" dirty="0" smtClean="0">
              <a:solidFill>
                <a:schemeClr val="tx2">
                  <a:lumMod val="10000"/>
                  <a:lumOff val="9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2">
                    <a:lumMod val="10000"/>
                    <a:lumOff val="90000"/>
                  </a:schemeClr>
                </a:solidFill>
              </a:rPr>
              <a:t>0 тыс</a:t>
            </a:r>
            <a:r>
              <a:rPr lang="ru-RU" sz="1200" b="1" dirty="0" smtClean="0">
                <a:solidFill>
                  <a:schemeClr val="tx2">
                    <a:lumMod val="10000"/>
                    <a:lumOff val="90000"/>
                  </a:schemeClr>
                </a:solidFill>
              </a:rPr>
              <a:t>. руб.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1943708" y="6368308"/>
            <a:ext cx="360040" cy="288032"/>
          </a:xfrm>
          <a:prstGeom prst="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4761906" y="6368308"/>
            <a:ext cx="360040" cy="288032"/>
          </a:xfrm>
          <a:prstGeom prst="rect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17039" y="6281491"/>
            <a:ext cx="155632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Доходы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5220009" y="6281491"/>
            <a:ext cx="170046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расходы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Доходы  на </a:t>
            </a:r>
            <a:r>
              <a:rPr lang="ru-RU" sz="2000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2023 </a:t>
            </a:r>
            <a:r>
              <a:rPr lang="ru-RU" sz="2000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год и на плановый период </a:t>
            </a:r>
            <a:r>
              <a:rPr lang="ru-RU" sz="2000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2024 </a:t>
            </a:r>
            <a:r>
              <a:rPr lang="ru-RU" sz="2000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и </a:t>
            </a:r>
            <a:r>
              <a:rPr lang="ru-RU" sz="2000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2025 </a:t>
            </a:r>
            <a:r>
              <a:rPr lang="ru-RU" sz="2000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годов</a:t>
            </a:r>
            <a:r>
              <a:rPr lang="ru-RU" sz="3600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/>
            </a:r>
            <a:br>
              <a:rPr lang="ru-RU" sz="3600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7196166" cy="4748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406382" y="267388"/>
            <a:ext cx="8208912" cy="876300"/>
          </a:xfrm>
          <a:prstGeom prst="rect">
            <a:avLst/>
          </a:prstGeom>
        </p:spPr>
        <p:txBody>
          <a:bodyPr anchor="ctr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Доходы  на </a:t>
            </a:r>
            <a:r>
              <a:rPr lang="ru-RU" sz="40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2023 </a:t>
            </a:r>
            <a:r>
              <a:rPr lang="ru-RU" sz="40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год</a:t>
            </a:r>
          </a:p>
        </p:txBody>
      </p:sp>
      <p:sp>
        <p:nvSpPr>
          <p:cNvPr id="43" name="Подзаголовок 2"/>
          <p:cNvSpPr txBox="1">
            <a:spLocks/>
          </p:cNvSpPr>
          <p:nvPr/>
        </p:nvSpPr>
        <p:spPr>
          <a:xfrm>
            <a:off x="1131729" y="945899"/>
            <a:ext cx="6012039" cy="554275"/>
          </a:xfrm>
          <a:prstGeom prst="rect">
            <a:avLst/>
          </a:prstGeom>
        </p:spPr>
        <p:txBody>
          <a:bodyPr anchor="ctr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Структура налоговых доходов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57225" y="1643050"/>
            <a:ext cx="7072362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НДФЛ- </a:t>
            </a:r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44,879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тыс.руб.</a:t>
            </a:r>
            <a:b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Единый сельхоз.налог – 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3,549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тыс.руб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.</a:t>
            </a:r>
          </a:p>
          <a:p>
            <a:pPr algn="ctr"/>
            <a:endParaRPr lang="ru-RU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09439" y="2571744"/>
            <a:ext cx="5562957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4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Земельный налог 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597,427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тыс.руб.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09439" y="4429133"/>
            <a:ext cx="512512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Налог на имущество 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физ.лиц-20,28тыс.руб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406382" y="267388"/>
            <a:ext cx="8208912" cy="876300"/>
          </a:xfrm>
          <a:prstGeom prst="rect">
            <a:avLst/>
          </a:prstGeom>
        </p:spPr>
        <p:txBody>
          <a:bodyPr anchor="ctr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Доходы  на </a:t>
            </a:r>
            <a:r>
              <a:rPr lang="ru-RU" sz="40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2023 </a:t>
            </a:r>
            <a:r>
              <a:rPr lang="ru-RU" sz="40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год</a:t>
            </a:r>
          </a:p>
        </p:txBody>
      </p:sp>
      <p:sp>
        <p:nvSpPr>
          <p:cNvPr id="43" name="Подзаголовок 2"/>
          <p:cNvSpPr txBox="1">
            <a:spLocks/>
          </p:cNvSpPr>
          <p:nvPr/>
        </p:nvSpPr>
        <p:spPr>
          <a:xfrm>
            <a:off x="1131729" y="945899"/>
            <a:ext cx="6012039" cy="554275"/>
          </a:xfrm>
          <a:prstGeom prst="rect">
            <a:avLst/>
          </a:prstGeom>
        </p:spPr>
        <p:txBody>
          <a:bodyPr anchor="ctr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Структура неналоговых доходов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57225" y="1643050"/>
            <a:ext cx="7072362" cy="218521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Арендная плата за 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землю</a:t>
            </a:r>
            <a:r>
              <a:rPr lang="ru-RU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-158,189 </a:t>
            </a:r>
            <a:r>
              <a:rPr lang="ru-RU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тыс.руб.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/>
            </a:r>
            <a:b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endParaRPr lang="ru-RU" sz="32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endParaRPr lang="ru-RU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09439" y="2571744"/>
            <a:ext cx="5562957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4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Арендная плата за имущество 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150,824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тыс.руб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406382" y="267388"/>
            <a:ext cx="8208912" cy="876300"/>
          </a:xfrm>
          <a:prstGeom prst="rect">
            <a:avLst/>
          </a:prstGeom>
        </p:spPr>
        <p:txBody>
          <a:bodyPr anchor="ctr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Доходы  на </a:t>
            </a:r>
            <a:r>
              <a:rPr lang="ru-RU" sz="40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2023 </a:t>
            </a:r>
            <a:r>
              <a:rPr lang="ru-RU" sz="40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год</a:t>
            </a:r>
          </a:p>
        </p:txBody>
      </p:sp>
      <p:sp>
        <p:nvSpPr>
          <p:cNvPr id="43" name="Подзаголовок 2"/>
          <p:cNvSpPr txBox="1">
            <a:spLocks/>
          </p:cNvSpPr>
          <p:nvPr/>
        </p:nvSpPr>
        <p:spPr>
          <a:xfrm>
            <a:off x="1131729" y="945899"/>
            <a:ext cx="6012039" cy="554275"/>
          </a:xfrm>
          <a:prstGeom prst="rect">
            <a:avLst/>
          </a:prstGeom>
        </p:spPr>
        <p:txBody>
          <a:bodyPr anchor="ctr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b="1" i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Структура безвозмездных поступлений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57225" y="1643050"/>
            <a:ext cx="7072362" cy="218521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36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ru-RU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Дотации-476,055 </a:t>
            </a:r>
            <a:r>
              <a:rPr lang="ru-RU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тыс.руб.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/>
            </a:r>
            <a:b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endParaRPr lang="ru-RU" sz="32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endParaRPr lang="ru-RU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09439" y="2571744"/>
            <a:ext cx="5562957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4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Субвенции 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112,126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тыс.руб.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357392" y="267388"/>
            <a:ext cx="8208912" cy="876300"/>
          </a:xfrm>
          <a:prstGeom prst="rect">
            <a:avLst/>
          </a:prstGeom>
        </p:spPr>
        <p:txBody>
          <a:bodyPr anchor="ctr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Структура расходов на </a:t>
            </a:r>
            <a:r>
              <a:rPr lang="ru-RU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2023 </a:t>
            </a:r>
            <a:r>
              <a:rPr lang="ru-RU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год</a:t>
            </a:r>
          </a:p>
        </p:txBody>
      </p:sp>
      <p:grpSp>
        <p:nvGrpSpPr>
          <p:cNvPr id="10" name="Группа 6"/>
          <p:cNvGrpSpPr>
            <a:grpSpLocks/>
          </p:cNvGrpSpPr>
          <p:nvPr/>
        </p:nvGrpSpPr>
        <p:grpSpPr bwMode="auto">
          <a:xfrm>
            <a:off x="928662" y="2643183"/>
            <a:ext cx="2071670" cy="1214446"/>
            <a:chOff x="85592" y="4415742"/>
            <a:chExt cx="2090746" cy="683205"/>
          </a:xfrm>
        </p:grpSpPr>
        <p:sp>
          <p:nvSpPr>
            <p:cNvPr id="83" name="Скругленный прямоугольник 82"/>
            <p:cNvSpPr/>
            <p:nvPr/>
          </p:nvSpPr>
          <p:spPr>
            <a:xfrm>
              <a:off x="171184" y="4415742"/>
              <a:ext cx="1919562" cy="683205"/>
            </a:xfrm>
            <a:prstGeom prst="roundRect">
              <a:avLst/>
            </a:prstGeom>
            <a:solidFill>
              <a:srgbClr val="3BABFF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85592" y="4424804"/>
              <a:ext cx="2090746" cy="34760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lvl="1" algn="ctr">
                <a:defRPr/>
              </a:pPr>
              <a:r>
                <a:rPr lang="ru-RU" sz="1600" b="1" i="1" dirty="0">
                  <a:ln w="1905"/>
                  <a:solidFill>
                    <a:srgbClr val="C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Социальная политика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11218" y="4810609"/>
              <a:ext cx="1773748" cy="21954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 smtClean="0">
                  <a:ln w="1905"/>
                  <a:solidFill>
                    <a:srgbClr val="7030A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35</a:t>
              </a:r>
              <a:r>
                <a:rPr lang="ru-RU" b="1" dirty="0" smtClean="0">
                  <a:ln w="1905"/>
                  <a:solidFill>
                    <a:srgbClr val="7030A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,0</a:t>
              </a:r>
              <a:r>
                <a:rPr lang="ru-RU" b="1" dirty="0" smtClean="0">
                  <a:ln w="1905"/>
                  <a:solidFill>
                    <a:srgbClr val="7030A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 </a:t>
              </a:r>
              <a:r>
                <a:rPr lang="ru-RU" sz="1400" b="1" dirty="0" smtClean="0">
                  <a:ln w="1905"/>
                  <a:solidFill>
                    <a:srgbClr val="7030A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тыс</a:t>
              </a:r>
              <a:r>
                <a:rPr lang="ru-RU" sz="1400" b="1" dirty="0" smtClean="0">
                  <a:ln w="1905"/>
                  <a:solidFill>
                    <a:srgbClr val="7030A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. </a:t>
              </a:r>
              <a:r>
                <a:rPr lang="ru-RU" sz="1400" b="1" dirty="0">
                  <a:ln w="1905"/>
                  <a:solidFill>
                    <a:srgbClr val="7030A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руб.</a:t>
              </a:r>
              <a:endParaRPr lang="ru-RU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</p:grpSp>
      <p:sp>
        <p:nvSpPr>
          <p:cNvPr id="91" name="Скругленный прямоугольник 90"/>
          <p:cNvSpPr/>
          <p:nvPr/>
        </p:nvSpPr>
        <p:spPr>
          <a:xfrm>
            <a:off x="714347" y="4857760"/>
            <a:ext cx="1928827" cy="1143007"/>
          </a:xfrm>
          <a:prstGeom prst="roundRect">
            <a:avLst/>
          </a:prstGeom>
          <a:solidFill>
            <a:srgbClr val="9966FF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Национальная экономика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2652947" y="5224281"/>
            <a:ext cx="17047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i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i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42911" y="5357827"/>
            <a:ext cx="185738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1,0 </a:t>
            </a:r>
            <a:r>
              <a:rPr lang="ru-RU" sz="1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тыс. </a:t>
            </a:r>
            <a:r>
              <a:rPr lang="ru-RU" sz="1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руб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.</a:t>
            </a: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94" name="Скругленный прямоугольник 93"/>
          <p:cNvSpPr/>
          <p:nvPr/>
        </p:nvSpPr>
        <p:spPr>
          <a:xfrm>
            <a:off x="3357554" y="4357694"/>
            <a:ext cx="1691035" cy="1310186"/>
          </a:xfrm>
          <a:prstGeom prst="roundRect">
            <a:avLst/>
          </a:prstGeom>
          <a:solidFill>
            <a:srgbClr val="0099CC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ЖКХ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55,583 </a:t>
            </a:r>
            <a:r>
              <a:rPr lang="ru-RU" dirty="0" smtClean="0"/>
              <a:t>тыс.руб.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5357818" y="4429132"/>
            <a:ext cx="2500298" cy="1428760"/>
          </a:xfrm>
          <a:prstGeom prst="roundRect">
            <a:avLst/>
          </a:prstGeom>
          <a:solidFill>
            <a:srgbClr val="00CC00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Национальная безопасность и правоохранительная деятельность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2,0</a:t>
            </a:r>
            <a:r>
              <a:rPr lang="ru-RU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1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тыс. руб</a:t>
            </a:r>
            <a:r>
              <a:rPr lang="ru-RU" sz="1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dirty="0"/>
          </a:p>
        </p:txBody>
      </p:sp>
      <p:grpSp>
        <p:nvGrpSpPr>
          <p:cNvPr id="11" name="Группа 8"/>
          <p:cNvGrpSpPr>
            <a:grpSpLocks/>
          </p:cNvGrpSpPr>
          <p:nvPr/>
        </p:nvGrpSpPr>
        <p:grpSpPr bwMode="auto">
          <a:xfrm>
            <a:off x="2500299" y="1071547"/>
            <a:ext cx="3286148" cy="1285884"/>
            <a:chOff x="6327343" y="3323040"/>
            <a:chExt cx="2432419" cy="865303"/>
          </a:xfrm>
        </p:grpSpPr>
        <p:sp>
          <p:nvSpPr>
            <p:cNvPr id="100" name="Скругленный прямоугольник 99"/>
            <p:cNvSpPr/>
            <p:nvPr/>
          </p:nvSpPr>
          <p:spPr>
            <a:xfrm>
              <a:off x="6327343" y="3323040"/>
              <a:ext cx="2432419" cy="865303"/>
            </a:xfrm>
            <a:prstGeom prst="roundRect">
              <a:avLst/>
            </a:prstGeom>
            <a:solidFill>
              <a:srgbClr val="0066FF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6391351" y="3502952"/>
              <a:ext cx="2304396" cy="4426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i="1" dirty="0" smtClean="0">
                  <a:ln w="1905"/>
                  <a:solidFill>
                    <a:srgbClr val="C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Общегосударственные </a:t>
              </a:r>
              <a:r>
                <a:rPr lang="ru-RU" sz="1600" b="1" i="1" dirty="0">
                  <a:ln w="1905"/>
                  <a:solidFill>
                    <a:srgbClr val="C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вопросы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519373" y="3953990"/>
              <a:ext cx="1984340" cy="2330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 smtClean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1358,62 </a:t>
              </a:r>
              <a:r>
                <a:rPr lang="ru-RU" sz="1200" dirty="0" smtClean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тыс</a:t>
              </a:r>
              <a:r>
                <a:rPr lang="ru-RU" sz="1200" b="1" dirty="0" smtClean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. </a:t>
              </a:r>
              <a:r>
                <a:rPr lang="ru-RU" sz="1200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руб.</a:t>
              </a:r>
              <a:endParaRPr lang="ru-RU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12" name="Группа 9"/>
          <p:cNvGrpSpPr>
            <a:grpSpLocks/>
          </p:cNvGrpSpPr>
          <p:nvPr/>
        </p:nvGrpSpPr>
        <p:grpSpPr bwMode="auto">
          <a:xfrm>
            <a:off x="5072066" y="2643184"/>
            <a:ext cx="2368550" cy="1285881"/>
            <a:chOff x="6899963" y="4354173"/>
            <a:chExt cx="2195736" cy="826796"/>
          </a:xfrm>
        </p:grpSpPr>
        <p:sp>
          <p:nvSpPr>
            <p:cNvPr id="99" name="Скругленный прямоугольник 98"/>
            <p:cNvSpPr/>
            <p:nvPr/>
          </p:nvSpPr>
          <p:spPr>
            <a:xfrm>
              <a:off x="6948264" y="4424804"/>
              <a:ext cx="2098702" cy="756165"/>
            </a:xfrm>
            <a:prstGeom prst="roundRect">
              <a:avLst/>
            </a:prstGeom>
            <a:solidFill>
              <a:srgbClr val="FFCC66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6899963" y="4354173"/>
              <a:ext cx="2195736" cy="4511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i="1" dirty="0" smtClean="0">
                  <a:ln w="1905"/>
                  <a:solidFill>
                    <a:srgbClr val="C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Национальная оборона</a:t>
              </a:r>
              <a:endParaRPr lang="ru-RU" sz="1600" b="1" i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7098713" y="4821840"/>
              <a:ext cx="1798235" cy="28821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 smtClean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112,126</a:t>
              </a:r>
              <a:r>
                <a:rPr lang="ru-RU" sz="1600" b="1" dirty="0" smtClean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 </a:t>
              </a:r>
              <a:r>
                <a:rPr lang="ru-RU" sz="1200" b="1" dirty="0" smtClean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тыс. </a:t>
              </a:r>
              <a:r>
                <a:rPr lang="ru-RU" sz="1200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руб.</a:t>
              </a:r>
              <a:endParaRPr lang="ru-RU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Контактная информация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306538, Курская область, </a:t>
            </a:r>
            <a:r>
              <a:rPr lang="ru-RU" dirty="0" err="1" smtClean="0"/>
              <a:t>Щигровский</a:t>
            </a:r>
            <a:r>
              <a:rPr lang="ru-RU" dirty="0" smtClean="0"/>
              <a:t> район, пос. Плодовый, ул. Гагарина 8</a:t>
            </a:r>
          </a:p>
          <a:p>
            <a:pPr>
              <a:buNone/>
            </a:pPr>
            <a:r>
              <a:rPr lang="ru-RU" dirty="0" smtClean="0"/>
              <a:t>Факс 8</a:t>
            </a:r>
            <a:r>
              <a:rPr lang="en-US" dirty="0" smtClean="0"/>
              <a:t>(</a:t>
            </a:r>
            <a:r>
              <a:rPr lang="ru-RU" dirty="0" smtClean="0"/>
              <a:t>47145</a:t>
            </a:r>
            <a:r>
              <a:rPr lang="en-US" dirty="0" smtClean="0"/>
              <a:t>) </a:t>
            </a:r>
            <a:r>
              <a:rPr lang="ru-RU" dirty="0" smtClean="0"/>
              <a:t>4-31-17</a:t>
            </a:r>
          </a:p>
          <a:p>
            <a:pPr>
              <a:buNone/>
            </a:pPr>
            <a:r>
              <a:rPr lang="en-US" dirty="0" smtClean="0"/>
              <a:t>E-</a:t>
            </a:r>
            <a:r>
              <a:rPr lang="en-US" dirty="0" err="1" smtClean="0"/>
              <a:t>mail:adm.ozer@mail.ru</a:t>
            </a:r>
            <a:endParaRPr lang="ru-RU" b="1" dirty="0" smtClean="0">
              <a:solidFill>
                <a:schemeClr val="accent6"/>
              </a:solidFill>
            </a:endParaRPr>
          </a:p>
          <a:p>
            <a:pPr>
              <a:buNone/>
            </a:pPr>
            <a:r>
              <a:rPr lang="ru-RU" dirty="0" smtClean="0"/>
              <a:t>График работы с 8-00 до 16-00. </a:t>
            </a:r>
          </a:p>
          <a:p>
            <a:pPr>
              <a:buNone/>
            </a:pPr>
            <a:r>
              <a:rPr lang="ru-RU" dirty="0" smtClean="0"/>
              <a:t>Начальник отдела по бюджетному учету и отчетности Администрации Озерского сельсовета – </a:t>
            </a:r>
            <a:r>
              <a:rPr lang="ru-RU" dirty="0" err="1" smtClean="0"/>
              <a:t>Кретова</a:t>
            </a:r>
            <a:r>
              <a:rPr lang="ru-RU" dirty="0" smtClean="0"/>
              <a:t> Елена Николаевна                                                                   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0800000" flipV="1">
            <a:off x="714348" y="1142984"/>
            <a:ext cx="7757920" cy="4214842"/>
          </a:xfrm>
        </p:spPr>
        <p:txBody>
          <a:bodyPr>
            <a:noAutofit/>
          </a:bodyPr>
          <a:lstStyle/>
          <a:p>
            <a:pPr algn="l"/>
            <a:r>
              <a:rPr lang="ru-RU" sz="1300" dirty="0" smtClean="0">
                <a:solidFill>
                  <a:schemeClr val="tx1"/>
                </a:solidFill>
              </a:rPr>
              <a:t>≪</a:t>
            </a:r>
            <a:r>
              <a:rPr lang="ru-RU" sz="1400" dirty="0" smtClean="0">
                <a:solidFill>
                  <a:schemeClr val="tx1"/>
                </a:solidFill>
              </a:rPr>
              <a:t>Бюджет для граждан≫ знакомит жителей с основными целями, задачами и приоритетными направлениями бюджетной политики, обоснованиями бюджетных расходов, планируемых и достигнутых результатах исполнения бюджета. 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Представленная информация предназначена для широкого круга пользователей и будет интересна и полезна как студентам, педагогам, молодым семьям, так и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пенсионерам и другим категориям населения, так как бюджет затрагивает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интересы каждого жителя Озерского сельсовета.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Граждане — и как налогоплательщики, и как потребители общественных благ —должны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для каждого человека.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Мы постарались в доступной и понятной для граждан форме показать основные параметры бюджета Озерского сельсовета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/>
            </a:r>
            <a:br>
              <a:rPr lang="ru-RU" sz="1400" dirty="0" smtClean="0">
                <a:solidFill>
                  <a:schemeClr val="tx1"/>
                </a:solidFill>
              </a:rPr>
            </a:br>
            <a:endParaRPr lang="ru-RU" sz="1000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9" y="357166"/>
            <a:ext cx="8112062" cy="85725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Что такое «Бюджет для граждан»?</a:t>
            </a:r>
            <a:endParaRPr lang="ru-R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Бюджетная система Российской Федерации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7239000" cy="495556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8662" y="2000240"/>
            <a:ext cx="2000264" cy="8572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Бюджетная система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Российской Федерации или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«бюджет расширенного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правительства»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(аналитическая </a:t>
            </a:r>
            <a:r>
              <a:rPr lang="ru-RU" sz="900" b="1" dirty="0" smtClean="0">
                <a:solidFill>
                  <a:schemeClr val="tx1"/>
                </a:solidFill>
              </a:rPr>
              <a:t>категория)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28992" y="2000240"/>
            <a:ext cx="1571636" cy="857256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Консолидированный</a:t>
            </a:r>
          </a:p>
          <a:p>
            <a:pPr algn="ctr"/>
            <a:r>
              <a:rPr lang="ru-RU" sz="1000" b="1" dirty="0" smtClean="0"/>
              <a:t>бюджет Российской</a:t>
            </a:r>
          </a:p>
          <a:p>
            <a:pPr algn="ctr"/>
            <a:r>
              <a:rPr lang="ru-RU" sz="1000" b="1" dirty="0" smtClean="0"/>
              <a:t>Федерации</a:t>
            </a:r>
            <a:endParaRPr lang="ru-RU" sz="10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29256" y="2000240"/>
            <a:ext cx="1785950" cy="85725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Бюджеты</a:t>
            </a:r>
          </a:p>
          <a:p>
            <a:pPr algn="ctr"/>
            <a:r>
              <a:rPr lang="ru-RU" sz="1000" b="1" dirty="0" smtClean="0"/>
              <a:t>государственных</a:t>
            </a:r>
          </a:p>
          <a:p>
            <a:pPr algn="ctr"/>
            <a:r>
              <a:rPr lang="ru-RU" sz="1000" b="1" dirty="0" smtClean="0"/>
              <a:t>внебюджетных</a:t>
            </a:r>
          </a:p>
          <a:p>
            <a:pPr algn="ctr"/>
            <a:r>
              <a:rPr lang="ru-RU" sz="1000" b="1" dirty="0" smtClean="0"/>
              <a:t>фондов</a:t>
            </a:r>
            <a:endParaRPr lang="ru-RU" sz="10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348" y="3214686"/>
            <a:ext cx="1714512" cy="85725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Федеральный бюджет</a:t>
            </a:r>
            <a:endParaRPr lang="ru-RU" sz="10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714612" y="3214686"/>
            <a:ext cx="164307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Консолидированные</a:t>
            </a:r>
          </a:p>
          <a:p>
            <a:pPr algn="ctr"/>
            <a:r>
              <a:rPr lang="ru-RU" sz="900" b="1" dirty="0" smtClean="0"/>
              <a:t>бюджеты субъектов</a:t>
            </a:r>
          </a:p>
          <a:p>
            <a:pPr algn="ctr"/>
            <a:r>
              <a:rPr lang="ru-RU" sz="900" b="1" dirty="0" smtClean="0"/>
              <a:t>Российской Федерации</a:t>
            </a:r>
            <a:endParaRPr lang="ru-RU" sz="9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143636" y="3214686"/>
            <a:ext cx="1428760" cy="85725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Территориальные</a:t>
            </a:r>
          </a:p>
          <a:p>
            <a:pPr algn="ctr"/>
            <a:r>
              <a:rPr lang="ru-RU" sz="900" b="1" dirty="0" smtClean="0"/>
              <a:t>фонды</a:t>
            </a:r>
          </a:p>
          <a:p>
            <a:pPr algn="ctr"/>
            <a:r>
              <a:rPr lang="ru-RU" sz="900" b="1" dirty="0" smtClean="0"/>
              <a:t>обязательного</a:t>
            </a:r>
          </a:p>
          <a:p>
            <a:pPr algn="ctr"/>
            <a:r>
              <a:rPr lang="ru-RU" sz="900" b="1" dirty="0" smtClean="0"/>
              <a:t>медицинского</a:t>
            </a:r>
          </a:p>
          <a:p>
            <a:pPr algn="ctr"/>
            <a:r>
              <a:rPr lang="ru-RU" sz="900" b="1" dirty="0" smtClean="0"/>
              <a:t>страхования</a:t>
            </a:r>
            <a:endParaRPr lang="ru-RU" sz="9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572000" y="3214686"/>
            <a:ext cx="1357322" cy="85725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Государственные</a:t>
            </a:r>
          </a:p>
          <a:p>
            <a:pPr algn="ctr"/>
            <a:r>
              <a:rPr lang="ru-RU" sz="900" b="1" dirty="0" smtClean="0"/>
              <a:t>внебюджетные</a:t>
            </a:r>
          </a:p>
          <a:p>
            <a:pPr algn="ctr"/>
            <a:r>
              <a:rPr lang="ru-RU" sz="900" b="1" dirty="0" smtClean="0"/>
              <a:t>фонды</a:t>
            </a:r>
          </a:p>
          <a:p>
            <a:pPr algn="ctr"/>
            <a:r>
              <a:rPr lang="ru-RU" sz="900" b="1" dirty="0" smtClean="0"/>
              <a:t>Российской</a:t>
            </a:r>
          </a:p>
          <a:p>
            <a:pPr algn="ctr"/>
            <a:r>
              <a:rPr lang="ru-RU" sz="900" b="1" dirty="0" smtClean="0"/>
              <a:t>Федерации</a:t>
            </a:r>
            <a:endParaRPr lang="ru-RU" sz="9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000100" y="4643446"/>
            <a:ext cx="1571636" cy="92869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Бюджеты субъектов</a:t>
            </a:r>
          </a:p>
          <a:p>
            <a:pPr algn="ctr"/>
            <a:r>
              <a:rPr lang="ru-RU" sz="900" b="1" dirty="0" smtClean="0"/>
              <a:t>Российской Федерации</a:t>
            </a:r>
          </a:p>
          <a:p>
            <a:pPr algn="ctr"/>
            <a:r>
              <a:rPr lang="ru-RU" sz="900" b="1" dirty="0" smtClean="0"/>
              <a:t>(региональные бюджеты)</a:t>
            </a:r>
            <a:endParaRPr lang="ru-RU" sz="9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286116" y="4714884"/>
            <a:ext cx="157163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Консолидированные</a:t>
            </a:r>
          </a:p>
          <a:p>
            <a:pPr algn="ctr"/>
            <a:r>
              <a:rPr lang="ru-RU" sz="900" b="1" dirty="0" smtClean="0"/>
              <a:t>бюджеты</a:t>
            </a:r>
          </a:p>
          <a:p>
            <a:pPr algn="ctr"/>
            <a:r>
              <a:rPr lang="ru-RU" sz="900" b="1" dirty="0" smtClean="0"/>
              <a:t>муниципальных</a:t>
            </a:r>
          </a:p>
          <a:p>
            <a:pPr algn="ctr"/>
            <a:r>
              <a:rPr lang="ru-RU" sz="900" b="1" dirty="0" smtClean="0"/>
              <a:t>районов</a:t>
            </a:r>
            <a:endParaRPr lang="ru-RU" sz="9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572132" y="4714884"/>
            <a:ext cx="1571636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Бюджеты городских</a:t>
            </a:r>
          </a:p>
          <a:p>
            <a:pPr algn="ctr"/>
            <a:r>
              <a:rPr lang="ru-RU" sz="900" b="1" dirty="0" smtClean="0"/>
              <a:t>округов</a:t>
            </a:r>
            <a:endParaRPr lang="ru-RU" sz="9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714480" y="5929330"/>
            <a:ext cx="1785950" cy="42862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Бюджеты районов</a:t>
            </a:r>
            <a:endParaRPr lang="ru-RU" sz="1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429124" y="5929330"/>
            <a:ext cx="1857388" cy="42862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Бюджеты поселений</a:t>
            </a:r>
            <a:endParaRPr lang="ru-RU" sz="1000" dirty="0"/>
          </a:p>
        </p:txBody>
      </p:sp>
      <p:sp>
        <p:nvSpPr>
          <p:cNvPr id="25" name="Блок-схема: узел 24"/>
          <p:cNvSpPr/>
          <p:nvPr/>
        </p:nvSpPr>
        <p:spPr>
          <a:xfrm>
            <a:off x="3071802" y="2357430"/>
            <a:ext cx="214314" cy="21431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=</a:t>
            </a:r>
            <a:endParaRPr lang="ru-RU" dirty="0"/>
          </a:p>
        </p:txBody>
      </p:sp>
      <p:sp>
        <p:nvSpPr>
          <p:cNvPr id="26" name="Блок-схема: узел 25"/>
          <p:cNvSpPr/>
          <p:nvPr/>
        </p:nvSpPr>
        <p:spPr>
          <a:xfrm>
            <a:off x="5072066" y="2357430"/>
            <a:ext cx="214314" cy="21431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+</a:t>
            </a:r>
            <a:endParaRPr lang="ru-RU" dirty="0"/>
          </a:p>
        </p:txBody>
      </p:sp>
      <p:cxnSp>
        <p:nvCxnSpPr>
          <p:cNvPr id="38" name="Прямая со стрелкой 37"/>
          <p:cNvCxnSpPr/>
          <p:nvPr/>
        </p:nvCxnSpPr>
        <p:spPr>
          <a:xfrm flipV="1">
            <a:off x="1571604" y="2857496"/>
            <a:ext cx="192882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 flipH="1" flipV="1">
            <a:off x="3607587" y="303609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17" idx="0"/>
          </p:cNvCxnSpPr>
          <p:nvPr/>
        </p:nvCxnSpPr>
        <p:spPr>
          <a:xfrm rot="5400000" flipH="1" flipV="1">
            <a:off x="5447115" y="2661042"/>
            <a:ext cx="357190" cy="7500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10800000">
            <a:off x="6215074" y="2857496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V="1">
            <a:off x="1643042" y="4143380"/>
            <a:ext cx="142876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16200000" flipV="1">
            <a:off x="3500430" y="4357694"/>
            <a:ext cx="57150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rot="10800000">
            <a:off x="4000496" y="4071942"/>
            <a:ext cx="200026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flipV="1">
            <a:off x="2786050" y="5572140"/>
            <a:ext cx="114300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rot="10800000">
            <a:off x="4143372" y="5572140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Федеральные, региональные и местные налоги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500034" y="1214422"/>
            <a:ext cx="7000924" cy="142876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/>
              <a:t>Налог – обязательный, индивидуально безвозмездный платеж, взимаемый с организаций и физических лиц в форме отчуждения принадлежащих им на праве собственности, хозяйственного ведения или оперативного управления денежных средств в целях финансового обеспечения деятельности государства и (или) муниципальных образований</a:t>
            </a:r>
            <a:endParaRPr lang="ru-RU" sz="1200" dirty="0"/>
          </a:p>
        </p:txBody>
      </p:sp>
      <p:sp>
        <p:nvSpPr>
          <p:cNvPr id="6" name="Параллелограмм 5"/>
          <p:cNvSpPr/>
          <p:nvPr/>
        </p:nvSpPr>
        <p:spPr>
          <a:xfrm>
            <a:off x="357158" y="3714752"/>
            <a:ext cx="2643206" cy="250033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b="1" dirty="0" smtClean="0"/>
              <a:t>и обязательны к уплате</a:t>
            </a:r>
          </a:p>
          <a:p>
            <a:r>
              <a:rPr lang="ru-RU" sz="1000" b="1" dirty="0" smtClean="0"/>
              <a:t>на всей территории</a:t>
            </a:r>
          </a:p>
          <a:p>
            <a:r>
              <a:rPr lang="ru-RU" sz="1000" b="1" dirty="0" smtClean="0"/>
              <a:t>Российской Федерации,</a:t>
            </a:r>
          </a:p>
          <a:p>
            <a:r>
              <a:rPr lang="ru-RU" sz="1000" b="1" dirty="0" smtClean="0"/>
              <a:t>например:</a:t>
            </a:r>
          </a:p>
          <a:p>
            <a:r>
              <a:rPr lang="ru-RU" sz="1000" b="1" dirty="0" smtClean="0"/>
              <a:t>Налог на прибыль</a:t>
            </a:r>
          </a:p>
          <a:p>
            <a:r>
              <a:rPr lang="ru-RU" sz="1000" b="1" dirty="0" smtClean="0"/>
              <a:t>организаций;</a:t>
            </a:r>
          </a:p>
          <a:p>
            <a:r>
              <a:rPr lang="ru-RU" sz="1000" b="1" dirty="0" smtClean="0"/>
              <a:t>Налог на доходы</a:t>
            </a:r>
          </a:p>
          <a:p>
            <a:r>
              <a:rPr lang="ru-RU" sz="1000" b="1" dirty="0" smtClean="0"/>
              <a:t>физических лиц;</a:t>
            </a:r>
          </a:p>
          <a:p>
            <a:r>
              <a:rPr lang="ru-RU" sz="1000" b="1" dirty="0" smtClean="0"/>
              <a:t>Акцизы.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7" name="Блок-схема: данные 6"/>
          <p:cNvSpPr/>
          <p:nvPr/>
        </p:nvSpPr>
        <p:spPr>
          <a:xfrm>
            <a:off x="2643174" y="3714752"/>
            <a:ext cx="2714644" cy="250033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b="1" dirty="0" smtClean="0"/>
              <a:t>и законами субъектов</a:t>
            </a:r>
          </a:p>
          <a:p>
            <a:r>
              <a:rPr lang="ru-RU" sz="1000" b="1" dirty="0" smtClean="0"/>
              <a:t>Российской Федерации и</a:t>
            </a:r>
          </a:p>
          <a:p>
            <a:r>
              <a:rPr lang="ru-RU" sz="1000" b="1" dirty="0" smtClean="0"/>
              <a:t>Обязательных к уплате на</a:t>
            </a:r>
          </a:p>
          <a:p>
            <a:r>
              <a:rPr lang="ru-RU" sz="1000" b="1" dirty="0" smtClean="0"/>
              <a:t>соответствующих</a:t>
            </a:r>
          </a:p>
          <a:p>
            <a:r>
              <a:rPr lang="ru-RU" sz="1000" b="1" dirty="0" smtClean="0"/>
              <a:t>территориях субъектов РФ,</a:t>
            </a:r>
          </a:p>
          <a:p>
            <a:r>
              <a:rPr lang="ru-RU" sz="1000" b="1" dirty="0" smtClean="0"/>
              <a:t>например:</a:t>
            </a:r>
          </a:p>
          <a:p>
            <a:r>
              <a:rPr lang="ru-RU" sz="1000" b="1" dirty="0" smtClean="0"/>
              <a:t>Налог на имущество</a:t>
            </a:r>
          </a:p>
          <a:p>
            <a:r>
              <a:rPr lang="ru-RU" sz="1000" b="1" dirty="0" smtClean="0"/>
              <a:t>организаций;</a:t>
            </a:r>
          </a:p>
          <a:p>
            <a:r>
              <a:rPr lang="ru-RU" sz="1000" b="1" dirty="0" smtClean="0"/>
              <a:t>Транспортный налог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8" name="Параллелограмм 7"/>
          <p:cNvSpPr/>
          <p:nvPr/>
        </p:nvSpPr>
        <p:spPr>
          <a:xfrm>
            <a:off x="5072066" y="3714752"/>
            <a:ext cx="2571768" cy="2500330"/>
          </a:xfrm>
          <a:prstGeom prst="parallelogram">
            <a:avLst>
              <a:gd name="adj" fmla="val 202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b="1" dirty="0" smtClean="0"/>
              <a:t>и нормативными актами</a:t>
            </a:r>
          </a:p>
          <a:p>
            <a:r>
              <a:rPr lang="ru-RU" sz="1000" b="1" dirty="0" smtClean="0"/>
              <a:t>представительных</a:t>
            </a:r>
          </a:p>
          <a:p>
            <a:r>
              <a:rPr lang="ru-RU" sz="1000" b="1" dirty="0" smtClean="0"/>
              <a:t>Органов муниципальных</a:t>
            </a:r>
          </a:p>
          <a:p>
            <a:r>
              <a:rPr lang="ru-RU" sz="1000" b="1" dirty="0" smtClean="0"/>
              <a:t>образований и</a:t>
            </a:r>
          </a:p>
          <a:p>
            <a:r>
              <a:rPr lang="ru-RU" sz="1000" b="1" dirty="0" smtClean="0"/>
              <a:t>обязательны к уплате на</a:t>
            </a:r>
          </a:p>
          <a:p>
            <a:r>
              <a:rPr lang="ru-RU" sz="1000" b="1" dirty="0" smtClean="0"/>
              <a:t>территориях</a:t>
            </a:r>
          </a:p>
          <a:p>
            <a:r>
              <a:rPr lang="ru-RU" sz="1000" b="1" dirty="0" smtClean="0"/>
              <a:t>соответствующих</a:t>
            </a:r>
          </a:p>
          <a:p>
            <a:r>
              <a:rPr lang="ru-RU" sz="1000" b="1" dirty="0" smtClean="0"/>
              <a:t>муниципальных</a:t>
            </a:r>
          </a:p>
          <a:p>
            <a:r>
              <a:rPr lang="ru-RU" sz="1000" b="1" dirty="0" smtClean="0"/>
              <a:t>образований,</a:t>
            </a:r>
          </a:p>
          <a:p>
            <a:r>
              <a:rPr lang="ru-RU" sz="1000" b="1" dirty="0" smtClean="0"/>
              <a:t>например:</a:t>
            </a:r>
          </a:p>
          <a:p>
            <a:r>
              <a:rPr lang="ru-RU" sz="1000" b="1" dirty="0" smtClean="0"/>
              <a:t>Земельный налог;</a:t>
            </a:r>
          </a:p>
          <a:p>
            <a:r>
              <a:rPr lang="ru-RU" sz="1000" b="1" dirty="0" smtClean="0"/>
              <a:t>Налог на имущество</a:t>
            </a:r>
          </a:p>
          <a:p>
            <a:r>
              <a:rPr lang="ru-RU" sz="1000" b="1" dirty="0" smtClean="0"/>
              <a:t>физических лиц.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86116" y="2714620"/>
            <a:ext cx="1928826" cy="35719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ВИДЫ НАЛОГОВ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42976" y="3286124"/>
            <a:ext cx="1571636" cy="28575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федеральные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57554" y="3286124"/>
            <a:ext cx="1643074" cy="28575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региональные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86446" y="3286124"/>
            <a:ext cx="1571636" cy="28575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местные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rot="10800000" flipV="1">
            <a:off x="2643174" y="3071810"/>
            <a:ext cx="57150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286380" y="3071810"/>
            <a:ext cx="64294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3929058" y="3143248"/>
            <a:ext cx="21431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Межбюджетные трансферты – основной вид</a:t>
            </a:r>
            <a:br>
              <a:rPr lang="ru-RU" sz="2000" dirty="0" smtClean="0"/>
            </a:br>
            <a:r>
              <a:rPr lang="ru-RU" sz="2000" dirty="0" smtClean="0"/>
              <a:t>безвозмездных перечислений</a:t>
            </a:r>
            <a:br>
              <a:rPr lang="ru-RU" sz="2000" dirty="0" smtClean="0"/>
            </a:br>
            <a:endParaRPr lang="ru-RU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928670"/>
            <a:ext cx="6643734" cy="64294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Межбюджетные трансферты – это денежные средства, перечисляемые</a:t>
            </a:r>
            <a:b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из одного бюджета бюджетной системы Российской Федерации другому.</a:t>
            </a:r>
            <a:endParaRPr lang="ru-RU" sz="1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Бюджетный процесс – ежегодное формирование и</a:t>
            </a:r>
            <a:br>
              <a:rPr lang="ru-RU" sz="2000" dirty="0" smtClean="0"/>
            </a:br>
            <a:r>
              <a:rPr lang="ru-RU" sz="2000" dirty="0" smtClean="0"/>
              <a:t>исполнение бюджета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65820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/>
              <a:t>На чем основано составление проекта</a:t>
            </a:r>
            <a:br>
              <a:rPr lang="ru-RU" sz="1600" dirty="0" smtClean="0"/>
            </a:br>
            <a:r>
              <a:rPr lang="ru-RU" sz="1600" dirty="0" smtClean="0"/>
              <a:t> бюджета Озерского </a:t>
            </a:r>
            <a:r>
              <a:rPr lang="ru-RU" sz="1600" dirty="0" err="1" smtClean="0"/>
              <a:t>сельсоветА</a:t>
            </a:r>
            <a:r>
              <a:rPr lang="ru-RU" sz="1600" dirty="0" smtClean="0"/>
              <a:t> </a:t>
            </a:r>
            <a:r>
              <a:rPr lang="ru-RU" sz="1600" dirty="0" err="1" smtClean="0"/>
              <a:t>щигровского</a:t>
            </a:r>
            <a:r>
              <a:rPr lang="ru-RU" sz="1600" dirty="0" smtClean="0"/>
              <a:t> района курской области</a:t>
            </a: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714488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143108" y="4143380"/>
            <a:ext cx="1500198" cy="2357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Прогнозе</a:t>
            </a:r>
          </a:p>
          <a:p>
            <a:pPr algn="ctr"/>
            <a:r>
              <a:rPr lang="ru-RU" b="1" dirty="0" smtClean="0"/>
              <a:t>социально-</a:t>
            </a:r>
          </a:p>
          <a:p>
            <a:pPr algn="ctr"/>
            <a:r>
              <a:rPr lang="ru-RU" b="1" dirty="0" smtClean="0"/>
              <a:t>экономического развития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857620" y="4143380"/>
            <a:ext cx="1785950" cy="2357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Основных</a:t>
            </a:r>
          </a:p>
          <a:p>
            <a:pPr algn="ctr"/>
            <a:r>
              <a:rPr lang="ru-RU" b="1" dirty="0" smtClean="0"/>
              <a:t>направлениях</a:t>
            </a:r>
          </a:p>
          <a:p>
            <a:pPr algn="ctr"/>
            <a:r>
              <a:rPr lang="ru-RU" b="1" dirty="0" smtClean="0"/>
              <a:t>бюджетной и</a:t>
            </a:r>
          </a:p>
          <a:p>
            <a:pPr algn="ctr"/>
            <a:r>
              <a:rPr lang="ru-RU" b="1" dirty="0" smtClean="0"/>
              <a:t>налоговой</a:t>
            </a:r>
          </a:p>
          <a:p>
            <a:pPr algn="ctr"/>
            <a:r>
              <a:rPr lang="ru-RU" b="1" dirty="0" smtClean="0"/>
              <a:t>политики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857884" y="4143380"/>
            <a:ext cx="2071702" cy="2357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Муниципальных</a:t>
            </a:r>
          </a:p>
          <a:p>
            <a:pPr algn="ctr"/>
            <a:r>
              <a:rPr lang="ru-RU" b="1" dirty="0" smtClean="0"/>
              <a:t>программах</a:t>
            </a:r>
          </a:p>
          <a:p>
            <a:pPr algn="ctr"/>
            <a:r>
              <a:rPr lang="ru-RU" b="1" dirty="0" smtClean="0"/>
              <a:t>Озерского сельсовета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406382" y="195984"/>
            <a:ext cx="8208912" cy="876300"/>
          </a:xfrm>
          <a:prstGeom prst="rect">
            <a:avLst/>
          </a:prstGeom>
        </p:spPr>
        <p:txBody>
          <a:bodyPr anchor="ctr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i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C0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grpSp>
        <p:nvGrpSpPr>
          <p:cNvPr id="8" name="Группа 43"/>
          <p:cNvGrpSpPr>
            <a:grpSpLocks/>
          </p:cNvGrpSpPr>
          <p:nvPr/>
        </p:nvGrpSpPr>
        <p:grpSpPr bwMode="auto">
          <a:xfrm>
            <a:off x="142844" y="3429000"/>
            <a:ext cx="6679978" cy="940836"/>
            <a:chOff x="249912" y="2405725"/>
            <a:chExt cx="3814683" cy="496342"/>
          </a:xfrm>
        </p:grpSpPr>
        <p:sp>
          <p:nvSpPr>
            <p:cNvPr id="65" name="Блок-схема: альтернативный процесс 64"/>
            <p:cNvSpPr/>
            <p:nvPr/>
          </p:nvSpPr>
          <p:spPr>
            <a:xfrm>
              <a:off x="249912" y="2405725"/>
              <a:ext cx="3814683" cy="339187"/>
            </a:xfrm>
            <a:prstGeom prst="flowChartAlternateProcess">
              <a:avLst/>
            </a:prstGeom>
            <a:gradFill>
              <a:gsLst>
                <a:gs pos="0">
                  <a:srgbClr val="9FC3D5"/>
                </a:gs>
                <a:gs pos="76000">
                  <a:srgbClr val="5BBACD"/>
                </a:gs>
                <a:gs pos="100000">
                  <a:srgbClr val="95B9CB"/>
                </a:gs>
              </a:gsLst>
              <a:path path="circle">
                <a:fillToRect l="15000" t="15000" r="100000" b="100000"/>
              </a:path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52201" y="2707224"/>
              <a:ext cx="3681205" cy="1948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</p:grpSp>
      <p:sp>
        <p:nvSpPr>
          <p:cNvPr id="69" name="Заголовок 68"/>
          <p:cNvSpPr>
            <a:spLocks noGrp="1"/>
          </p:cNvSpPr>
          <p:nvPr>
            <p:ph type="title"/>
          </p:nvPr>
        </p:nvSpPr>
        <p:spPr>
          <a:xfrm>
            <a:off x="500034" y="142852"/>
            <a:ext cx="7196166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/>
            </a:r>
            <a:br>
              <a:rPr lang="ru-RU" sz="4000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1800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Перечень муниципальных программ</a:t>
            </a:r>
            <a:endParaRPr lang="ru-RU" sz="1800" dirty="0"/>
          </a:p>
        </p:txBody>
      </p:sp>
      <p:grpSp>
        <p:nvGrpSpPr>
          <p:cNvPr id="13" name="Группа 43"/>
          <p:cNvGrpSpPr>
            <a:grpSpLocks/>
          </p:cNvGrpSpPr>
          <p:nvPr/>
        </p:nvGrpSpPr>
        <p:grpSpPr bwMode="auto">
          <a:xfrm>
            <a:off x="214282" y="1857364"/>
            <a:ext cx="6679978" cy="928694"/>
            <a:chOff x="249912" y="2405725"/>
            <a:chExt cx="3814683" cy="496342"/>
          </a:xfrm>
        </p:grpSpPr>
        <p:sp>
          <p:nvSpPr>
            <p:cNvPr id="14" name="Блок-схема: альтернативный процесс 13"/>
            <p:cNvSpPr/>
            <p:nvPr/>
          </p:nvSpPr>
          <p:spPr>
            <a:xfrm>
              <a:off x="249912" y="2405725"/>
              <a:ext cx="3814683" cy="339187"/>
            </a:xfrm>
            <a:prstGeom prst="flowChartAlternateProcess">
              <a:avLst/>
            </a:prstGeom>
            <a:gradFill>
              <a:gsLst>
                <a:gs pos="0">
                  <a:srgbClr val="9FC3D5"/>
                </a:gs>
                <a:gs pos="76000">
                  <a:srgbClr val="5BBACD"/>
                </a:gs>
                <a:gs pos="100000">
                  <a:srgbClr val="95B9CB"/>
                </a:gs>
              </a:gsLst>
              <a:path path="circle">
                <a:fillToRect l="15000" t="15000" r="100000" b="100000"/>
              </a:path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52201" y="2707224"/>
              <a:ext cx="3681205" cy="1948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16" name="Группа 43"/>
          <p:cNvGrpSpPr>
            <a:grpSpLocks/>
          </p:cNvGrpSpPr>
          <p:nvPr/>
        </p:nvGrpSpPr>
        <p:grpSpPr bwMode="auto">
          <a:xfrm>
            <a:off x="714348" y="2643182"/>
            <a:ext cx="6679978" cy="940836"/>
            <a:chOff x="249912" y="2405725"/>
            <a:chExt cx="3814683" cy="496342"/>
          </a:xfrm>
        </p:grpSpPr>
        <p:sp>
          <p:nvSpPr>
            <p:cNvPr id="17" name="Блок-схема: альтернативный процесс 16"/>
            <p:cNvSpPr/>
            <p:nvPr/>
          </p:nvSpPr>
          <p:spPr>
            <a:xfrm>
              <a:off x="249912" y="2405725"/>
              <a:ext cx="3814683" cy="339187"/>
            </a:xfrm>
            <a:prstGeom prst="flowChartAlternateProcess">
              <a:avLst/>
            </a:prstGeom>
            <a:gradFill>
              <a:gsLst>
                <a:gs pos="0">
                  <a:srgbClr val="9FC3D5"/>
                </a:gs>
                <a:gs pos="76000">
                  <a:srgbClr val="5BBACD"/>
                </a:gs>
                <a:gs pos="100000">
                  <a:srgbClr val="95B9CB"/>
                </a:gs>
              </a:gsLst>
              <a:path path="circle">
                <a:fillToRect l="15000" t="15000" r="100000" b="100000"/>
              </a:path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52201" y="2707224"/>
              <a:ext cx="3681205" cy="1948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19" name="Группа 43"/>
          <p:cNvGrpSpPr>
            <a:grpSpLocks/>
          </p:cNvGrpSpPr>
          <p:nvPr/>
        </p:nvGrpSpPr>
        <p:grpSpPr bwMode="auto">
          <a:xfrm>
            <a:off x="714348" y="1428736"/>
            <a:ext cx="6679978" cy="3357587"/>
            <a:chOff x="331503" y="2707224"/>
            <a:chExt cx="3814683" cy="1771309"/>
          </a:xfrm>
        </p:grpSpPr>
        <p:sp>
          <p:nvSpPr>
            <p:cNvPr id="20" name="Блок-схема: альтернативный процесс 19"/>
            <p:cNvSpPr/>
            <p:nvPr/>
          </p:nvSpPr>
          <p:spPr>
            <a:xfrm>
              <a:off x="331503" y="4139346"/>
              <a:ext cx="3814683" cy="339187"/>
            </a:xfrm>
            <a:prstGeom prst="flowChartAlternateProcess">
              <a:avLst/>
            </a:prstGeom>
            <a:gradFill>
              <a:gsLst>
                <a:gs pos="0">
                  <a:srgbClr val="9FC3D5"/>
                </a:gs>
                <a:gs pos="76000">
                  <a:srgbClr val="5BBACD"/>
                </a:gs>
                <a:gs pos="100000">
                  <a:srgbClr val="95B9CB"/>
                </a:gs>
              </a:gsLst>
              <a:path path="circle">
                <a:fillToRect l="15000" t="15000" r="100000" b="100000"/>
              </a:path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2201" y="2707224"/>
              <a:ext cx="3681205" cy="1948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22" name="Группа 43"/>
          <p:cNvGrpSpPr>
            <a:grpSpLocks/>
          </p:cNvGrpSpPr>
          <p:nvPr/>
        </p:nvGrpSpPr>
        <p:grpSpPr bwMode="auto">
          <a:xfrm>
            <a:off x="142844" y="4857760"/>
            <a:ext cx="6679978" cy="1155150"/>
            <a:chOff x="249912" y="2405725"/>
            <a:chExt cx="3814683" cy="496342"/>
          </a:xfrm>
        </p:grpSpPr>
        <p:sp>
          <p:nvSpPr>
            <p:cNvPr id="23" name="Блок-схема: альтернативный процесс 22"/>
            <p:cNvSpPr/>
            <p:nvPr/>
          </p:nvSpPr>
          <p:spPr>
            <a:xfrm>
              <a:off x="249912" y="2405725"/>
              <a:ext cx="3814683" cy="339187"/>
            </a:xfrm>
            <a:prstGeom prst="flowChartAlternateProcess">
              <a:avLst/>
            </a:prstGeom>
            <a:gradFill>
              <a:gsLst>
                <a:gs pos="0">
                  <a:srgbClr val="9FC3D5"/>
                </a:gs>
                <a:gs pos="76000">
                  <a:srgbClr val="5BBACD"/>
                </a:gs>
                <a:gs pos="100000">
                  <a:srgbClr val="95B9CB"/>
                </a:gs>
              </a:gsLst>
              <a:path path="circle">
                <a:fillToRect l="15000" t="15000" r="100000" b="100000"/>
              </a:path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2201" y="2707224"/>
              <a:ext cx="3681205" cy="1948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25" name="Группа 43"/>
          <p:cNvGrpSpPr>
            <a:grpSpLocks/>
          </p:cNvGrpSpPr>
          <p:nvPr/>
        </p:nvGrpSpPr>
        <p:grpSpPr bwMode="auto">
          <a:xfrm>
            <a:off x="500034" y="857232"/>
            <a:ext cx="6679978" cy="940836"/>
            <a:chOff x="249912" y="2405725"/>
            <a:chExt cx="3814683" cy="496342"/>
          </a:xfrm>
        </p:grpSpPr>
        <p:sp>
          <p:nvSpPr>
            <p:cNvPr id="26" name="Блок-схема: альтернативный процесс 25"/>
            <p:cNvSpPr/>
            <p:nvPr/>
          </p:nvSpPr>
          <p:spPr>
            <a:xfrm>
              <a:off x="249912" y="2405725"/>
              <a:ext cx="3814683" cy="339187"/>
            </a:xfrm>
            <a:prstGeom prst="flowChartAlternateProcess">
              <a:avLst/>
            </a:prstGeom>
            <a:gradFill>
              <a:gsLst>
                <a:gs pos="0">
                  <a:srgbClr val="9FC3D5"/>
                </a:gs>
                <a:gs pos="76000">
                  <a:srgbClr val="5BBACD"/>
                </a:gs>
                <a:gs pos="100000">
                  <a:srgbClr val="95B9CB"/>
                </a:gs>
              </a:gsLst>
              <a:path path="circle">
                <a:fillToRect l="15000" t="15000" r="100000" b="100000"/>
              </a:path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52201" y="2707224"/>
              <a:ext cx="3681205" cy="1948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714348" y="785794"/>
            <a:ext cx="642942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Муниципальная  программа «Развитие муниципальной службы в МО «Озерский сельсовет» на 2021-2025 годы»,</a:t>
            </a:r>
            <a:br>
              <a:rPr lang="ru-RU" sz="105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105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Муниципальная программа «Развитие субъектов малого и среднего предпринимательства в Озерском сельсовете </a:t>
            </a:r>
            <a:r>
              <a:rPr lang="ru-RU" sz="105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Щигровского</a:t>
            </a:r>
            <a:r>
              <a:rPr lang="ru-RU" sz="105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района на 2021-2025 годы»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11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11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11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sz="11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29" name="Группа 43"/>
          <p:cNvGrpSpPr>
            <a:grpSpLocks/>
          </p:cNvGrpSpPr>
          <p:nvPr/>
        </p:nvGrpSpPr>
        <p:grpSpPr bwMode="auto">
          <a:xfrm>
            <a:off x="785786" y="5786454"/>
            <a:ext cx="6679978" cy="1071546"/>
            <a:chOff x="249912" y="2405725"/>
            <a:chExt cx="3814683" cy="496342"/>
          </a:xfrm>
        </p:grpSpPr>
        <p:sp>
          <p:nvSpPr>
            <p:cNvPr id="30" name="Блок-схема: альтернативный процесс 29"/>
            <p:cNvSpPr/>
            <p:nvPr/>
          </p:nvSpPr>
          <p:spPr>
            <a:xfrm>
              <a:off x="249912" y="2405725"/>
              <a:ext cx="3814683" cy="339187"/>
            </a:xfrm>
            <a:prstGeom prst="flowChartAlternateProcess">
              <a:avLst/>
            </a:prstGeom>
            <a:gradFill>
              <a:gsLst>
                <a:gs pos="0">
                  <a:srgbClr val="9FC3D5"/>
                </a:gs>
                <a:gs pos="76000">
                  <a:srgbClr val="5BBACD"/>
                </a:gs>
                <a:gs pos="100000">
                  <a:srgbClr val="95B9CB"/>
                </a:gs>
              </a:gsLst>
              <a:path path="circle">
                <a:fillToRect l="15000" t="15000" r="100000" b="100000"/>
              </a:path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52201" y="2707224"/>
              <a:ext cx="3681205" cy="1948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</p:grpSp>
      <p:sp>
        <p:nvSpPr>
          <p:cNvPr id="32" name="Прямоугольник 31"/>
          <p:cNvSpPr/>
          <p:nvPr/>
        </p:nvSpPr>
        <p:spPr>
          <a:xfrm>
            <a:off x="285720" y="1857365"/>
            <a:ext cx="65008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Муниципальная  программа «Комплекс мер по профилактике правонарушений на территории Озерского сельсовета на </a:t>
            </a:r>
            <a:r>
              <a:rPr lang="ru-RU" sz="1200" dirty="0" smtClean="0">
                <a:solidFill>
                  <a:srgbClr val="FF0000"/>
                </a:solidFill>
              </a:rPr>
              <a:t>2023-2025 </a:t>
            </a:r>
            <a:r>
              <a:rPr lang="ru-RU" sz="1200" dirty="0" smtClean="0">
                <a:solidFill>
                  <a:srgbClr val="FF0000"/>
                </a:solidFill>
              </a:rPr>
              <a:t>годы»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57224" y="2690337"/>
            <a:ext cx="64294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Муниципальная программа «Развитие и укрепление материально-технической базы МО « Озерский сельсовет» на 2021-2025 годы»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14282" y="3500438"/>
            <a:ext cx="6572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Муниципальная программа "Противодействие экстремизму и профилактика терроризма на территории Озерского сельсовета на </a:t>
            </a:r>
            <a:r>
              <a:rPr lang="ru-RU" sz="1200" dirty="0" smtClean="0">
                <a:solidFill>
                  <a:srgbClr val="FF0000"/>
                </a:solidFill>
              </a:rPr>
              <a:t>2023-2025 </a:t>
            </a:r>
            <a:r>
              <a:rPr lang="ru-RU" sz="1200" dirty="0" smtClean="0">
                <a:solidFill>
                  <a:srgbClr val="FF0000"/>
                </a:solidFill>
              </a:rPr>
              <a:t>годы»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85786" y="4143380"/>
            <a:ext cx="6500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Муниципальная  программа «Защита населения и территории от чрезвычайных ситуаций, обеспечение пожарной безопасности и безопасности людей на водных объектах на </a:t>
            </a:r>
            <a:r>
              <a:rPr lang="ru-RU" sz="1200" dirty="0" smtClean="0">
                <a:solidFill>
                  <a:srgbClr val="FF0000"/>
                </a:solidFill>
              </a:rPr>
              <a:t>2023-2027 </a:t>
            </a:r>
            <a:r>
              <a:rPr lang="ru-RU" sz="1200" dirty="0" smtClean="0">
                <a:solidFill>
                  <a:srgbClr val="FF0000"/>
                </a:solidFill>
              </a:rPr>
              <a:t>годы»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85720" y="4857761"/>
            <a:ext cx="64294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Муниципальная  программа « Обеспечение доступным и комфортным жильем и коммунальными услугами граждан в МО «Озерский сельсовет» на 2021-2025 годы»,</a:t>
            </a:r>
            <a:br>
              <a:rPr lang="ru-RU" sz="1200" dirty="0" smtClean="0">
                <a:solidFill>
                  <a:srgbClr val="FF0000"/>
                </a:solidFill>
              </a:rPr>
            </a:br>
            <a:r>
              <a:rPr lang="ru-RU" sz="1200" dirty="0" smtClean="0">
                <a:solidFill>
                  <a:srgbClr val="FF0000"/>
                </a:solidFill>
              </a:rPr>
              <a:t>Муниципальная программа «Организация и содержание мест захоронения в Озерском сельсовете на 2019-2023 годы»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85786" y="5786454"/>
            <a:ext cx="6572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Муниципальная программа «Развитие культуры в МО «Озерский сельсовет» на 2021-2025 годы»,   Муниципальная программа  «Социальная поддержка граждан Озерского сельсовета на 2022-2027 годы»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pPr algn="ctr"/>
            <a:r>
              <a:rPr lang="ru-RU" dirty="0" smtClean="0"/>
              <a:t>Расходы бюджета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500726"/>
          </a:xfrm>
        </p:spPr>
        <p:txBody>
          <a:bodyPr>
            <a:normAutofit/>
          </a:bodyPr>
          <a:lstStyle/>
          <a:p>
            <a:r>
              <a:rPr lang="ru-RU" b="1" dirty="0" smtClean="0"/>
              <a:t>Расходы бюджета</a:t>
            </a:r>
            <a:r>
              <a:rPr lang="ru-RU" dirty="0" smtClean="0"/>
              <a:t> </a:t>
            </a:r>
            <a:r>
              <a:rPr lang="ru-RU" b="1" dirty="0" smtClean="0"/>
              <a:t>–</a:t>
            </a:r>
            <a:r>
              <a:rPr lang="ru-RU" dirty="0" smtClean="0"/>
              <a:t> выплачиваемые из бюджета денежные средства, за исключением средств, являющихся в соответствии с настоящим Кодексом источниками финансирования дефицита бюджета.</a:t>
            </a:r>
          </a:p>
          <a:p>
            <a:endParaRPr lang="ru-RU" dirty="0" smtClean="0"/>
          </a:p>
          <a:p>
            <a:r>
              <a:rPr lang="ru-RU" b="1" dirty="0" smtClean="0"/>
              <a:t>Дефицит бюджета – </a:t>
            </a:r>
            <a:r>
              <a:rPr lang="ru-RU" dirty="0" smtClean="0"/>
              <a:t>превышение расходов бюджета над его доходами.</a:t>
            </a:r>
          </a:p>
          <a:p>
            <a:r>
              <a:rPr lang="ru-RU" b="1" dirty="0" err="1" smtClean="0"/>
              <a:t>Профицит</a:t>
            </a:r>
            <a:r>
              <a:rPr lang="ru-RU" b="1" dirty="0" smtClean="0"/>
              <a:t> бюджета</a:t>
            </a:r>
            <a:r>
              <a:rPr lang="ru-RU" dirty="0" smtClean="0"/>
              <a:t> </a:t>
            </a:r>
            <a:r>
              <a:rPr lang="ru-RU" b="1" dirty="0" smtClean="0"/>
              <a:t>–</a:t>
            </a:r>
            <a:r>
              <a:rPr lang="ru-RU" dirty="0" smtClean="0"/>
              <a:t> превышение доходов бюджета над его расходами.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3571876"/>
            <a:ext cx="7239000" cy="537192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Дефицит и </a:t>
            </a:r>
            <a:r>
              <a:rPr kumimoji="0" lang="ru-RU" sz="3800" b="1" i="0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профицит</a:t>
            </a:r>
            <a:r>
              <a:rPr kumimoji="0" lang="ru-RU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бюджета</a:t>
            </a:r>
            <a:endParaRPr kumimoji="0" lang="ru-RU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1084</TotalTime>
  <Words>766</Words>
  <Application>Microsoft Office PowerPoint</Application>
  <PresentationFormat>Экран (4:3)</PresentationFormat>
  <Paragraphs>204</Paragraphs>
  <Slides>16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            МуНИЦИПАЛЬНОЕ ОБРАЗОВАНИЕ «ОЗЕРСКИЙ СЕЛЬСОВЕТ» ЩИГРОВСКОГО РАЙОНА КУРСКОЙ ОБЛАСТИ   Бюджет для граждан  на 2023 год и на плановый период 2024 и 2025 годов </vt:lpstr>
      <vt:lpstr>≪Бюджет для граждан≫ знакомит жителей с основными целями, задачами и приоритетными направлениями бюджетной политики, обоснованиями бюджетных расходов, планируемых и достигнутых результатах исполнения бюджета.  Представленная информация предназначена для широкого круга пользователей и будет интересна и полезна как студентам, педагогам, молодым семьям, так и пенсионерам и другим категориям населения, так как бюджет затрагивает интересы каждого жителя Озерского сельсовета. Граждане — и как налогоплательщики, и как потребители общественных благ —должны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для каждого человека. Мы постарались в доступной и понятной для граждан форме показать основные параметры бюджета Озерского сельсовета  </vt:lpstr>
      <vt:lpstr>Бюджетная система Российской Федерации</vt:lpstr>
      <vt:lpstr>Федеральные, региональные и местные налоги</vt:lpstr>
      <vt:lpstr>Межбюджетные трансферты – основной вид безвозмездных перечислений </vt:lpstr>
      <vt:lpstr>Бюджетный процесс – ежегодное формирование и исполнение бюджета</vt:lpstr>
      <vt:lpstr>На чем основано составление проекта  бюджета Озерского сельсоветА щигровского района курской области</vt:lpstr>
      <vt:lpstr>   Перечень муниципальных программ</vt:lpstr>
      <vt:lpstr>Расходы бюджета</vt:lpstr>
      <vt:lpstr>Слайд 10</vt:lpstr>
      <vt:lpstr>Доходы  на 2023 год и на плановый период 2024 и 2025 годов </vt:lpstr>
      <vt:lpstr>Слайд 12</vt:lpstr>
      <vt:lpstr>Слайд 13</vt:lpstr>
      <vt:lpstr>Слайд 14</vt:lpstr>
      <vt:lpstr>Слайд 15</vt:lpstr>
      <vt:lpstr>Контактная информация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проекте  бюджета  Красноярского муниципального образования на  2014 год</dc:title>
  <dc:creator>Пользователь</dc:creator>
  <cp:lastModifiedBy>Admin</cp:lastModifiedBy>
  <cp:revision>152</cp:revision>
  <dcterms:created xsi:type="dcterms:W3CDTF">2013-12-17T04:17:27Z</dcterms:created>
  <dcterms:modified xsi:type="dcterms:W3CDTF">2022-11-22T08:10:37Z</dcterms:modified>
</cp:coreProperties>
</file>